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71" r:id="rId3"/>
    <p:sldId id="275" r:id="rId4"/>
    <p:sldId id="276" r:id="rId5"/>
    <p:sldId id="262" r:id="rId6"/>
    <p:sldId id="328" r:id="rId7"/>
    <p:sldId id="279" r:id="rId8"/>
    <p:sldId id="277" r:id="rId9"/>
    <p:sldId id="278" r:id="rId10"/>
    <p:sldId id="257" r:id="rId11"/>
    <p:sldId id="280" r:id="rId12"/>
    <p:sldId id="270" r:id="rId13"/>
    <p:sldId id="282" r:id="rId14"/>
    <p:sldId id="258" r:id="rId15"/>
    <p:sldId id="281" r:id="rId16"/>
    <p:sldId id="319" r:id="rId17"/>
    <p:sldId id="283" r:id="rId18"/>
    <p:sldId id="293" r:id="rId19"/>
    <p:sldId id="296" r:id="rId20"/>
    <p:sldId id="295" r:id="rId21"/>
    <p:sldId id="292" r:id="rId22"/>
    <p:sldId id="272" r:id="rId23"/>
    <p:sldId id="284" r:id="rId24"/>
    <p:sldId id="259" r:id="rId25"/>
    <p:sldId id="299" r:id="rId26"/>
    <p:sldId id="298" r:id="rId27"/>
    <p:sldId id="320" r:id="rId28"/>
    <p:sldId id="321" r:id="rId29"/>
    <p:sldId id="316" r:id="rId30"/>
    <p:sldId id="301" r:id="rId31"/>
    <p:sldId id="285" r:id="rId32"/>
    <p:sldId id="294" r:id="rId33"/>
    <p:sldId id="303" r:id="rId34"/>
    <p:sldId id="304" r:id="rId35"/>
    <p:sldId id="300" r:id="rId36"/>
    <p:sldId id="273" r:id="rId37"/>
    <p:sldId id="286" r:id="rId38"/>
    <p:sldId id="260" r:id="rId39"/>
    <p:sldId id="305" r:id="rId40"/>
    <p:sldId id="317" r:id="rId41"/>
    <p:sldId id="323" r:id="rId42"/>
    <p:sldId id="322" r:id="rId43"/>
    <p:sldId id="324" r:id="rId44"/>
    <p:sldId id="309" r:id="rId45"/>
    <p:sldId id="306" r:id="rId46"/>
    <p:sldId id="307" r:id="rId47"/>
    <p:sldId id="311" r:id="rId48"/>
    <p:sldId id="274" r:id="rId49"/>
    <p:sldId id="330" r:id="rId50"/>
    <p:sldId id="329" r:id="rId51"/>
    <p:sldId id="261" r:id="rId52"/>
    <p:sldId id="288" r:id="rId53"/>
    <p:sldId id="318" r:id="rId54"/>
    <p:sldId id="326" r:id="rId55"/>
    <p:sldId id="315" r:id="rId56"/>
    <p:sldId id="327" r:id="rId57"/>
    <p:sldId id="314" r:id="rId58"/>
    <p:sldId id="266" r:id="rId59"/>
    <p:sldId id="287" r:id="rId60"/>
    <p:sldId id="264" r:id="rId61"/>
    <p:sldId id="291" r:id="rId62"/>
    <p:sldId id="267" r:id="rId63"/>
    <p:sldId id="268" r:id="rId64"/>
    <p:sldId id="269" r:id="rId65"/>
    <p:sldId id="290"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98"/>
    <a:srgbClr val="FF99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9" autoAdjust="0"/>
    <p:restoredTop sz="94660"/>
  </p:normalViewPr>
  <p:slideViewPr>
    <p:cSldViewPr>
      <p:cViewPr>
        <p:scale>
          <a:sx n="94" d="100"/>
          <a:sy n="94" d="100"/>
        </p:scale>
        <p:origin x="-76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0C5CE7-6199-465A-A09A-F25A301D473F}" type="datetimeFigureOut">
              <a:rPr lang="en-US" smtClean="0"/>
              <a:t>3/27/2017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8769C9-58F4-483A-9026-08E6B8D84E1F}" type="slidenum">
              <a:rPr lang="en-US" smtClean="0"/>
              <a:t>‹#›</a:t>
            </a:fld>
            <a:endParaRPr lang="en-US"/>
          </a:p>
        </p:txBody>
      </p:sp>
    </p:spTree>
    <p:extLst>
      <p:ext uri="{BB962C8B-B14F-4D97-AF65-F5344CB8AC3E}">
        <p14:creationId xmlns:p14="http://schemas.microsoft.com/office/powerpoint/2010/main" val="408135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769C9-58F4-483A-9026-08E6B8D84E1F}" type="slidenum">
              <a:rPr lang="en-US" smtClean="0"/>
              <a:t>26</a:t>
            </a:fld>
            <a:endParaRPr lang="en-US"/>
          </a:p>
        </p:txBody>
      </p:sp>
    </p:spTree>
    <p:extLst>
      <p:ext uri="{BB962C8B-B14F-4D97-AF65-F5344CB8AC3E}">
        <p14:creationId xmlns:p14="http://schemas.microsoft.com/office/powerpoint/2010/main" val="3945714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2E968E-3396-4208-88DB-4D1D68B08015}"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1309172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E968E-3396-4208-88DB-4D1D68B08015}"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18129722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E968E-3396-4208-88DB-4D1D68B08015}"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19573937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E968E-3396-4208-88DB-4D1D68B08015}"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13472499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2E968E-3396-4208-88DB-4D1D68B08015}"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530576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2E968E-3396-4208-88DB-4D1D68B08015}"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1153345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2E968E-3396-4208-88DB-4D1D68B08015}" type="datetimeFigureOut">
              <a:rPr lang="en-US" smtClean="0"/>
              <a:t>3/27/2017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28930267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2E968E-3396-4208-88DB-4D1D68B08015}" type="datetimeFigureOut">
              <a:rPr lang="en-US" smtClean="0"/>
              <a:t>3/27/2017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41957146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E968E-3396-4208-88DB-4D1D68B08015}" type="datetimeFigureOut">
              <a:rPr lang="en-US" smtClean="0"/>
              <a:t>3/27/2017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1422062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E968E-3396-4208-88DB-4D1D68B08015}"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14934286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E968E-3396-4208-88DB-4D1D68B08015}"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EC7A4-2768-4F48-8360-E7B218911F6C}" type="slidenum">
              <a:rPr lang="en-US" smtClean="0"/>
              <a:t>‹#›</a:t>
            </a:fld>
            <a:endParaRPr lang="en-US"/>
          </a:p>
        </p:txBody>
      </p:sp>
    </p:spTree>
    <p:extLst>
      <p:ext uri="{BB962C8B-B14F-4D97-AF65-F5344CB8AC3E}">
        <p14:creationId xmlns:p14="http://schemas.microsoft.com/office/powerpoint/2010/main" val="28330188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E968E-3396-4208-88DB-4D1D68B08015}" type="datetimeFigureOut">
              <a:rPr lang="en-US" smtClean="0"/>
              <a:t>3/27/2017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EC7A4-2768-4F48-8360-E7B218911F6C}" type="slidenum">
              <a:rPr lang="en-US" smtClean="0"/>
              <a:t>‹#›</a:t>
            </a:fld>
            <a:endParaRPr lang="en-US"/>
          </a:p>
        </p:txBody>
      </p:sp>
    </p:spTree>
    <p:extLst>
      <p:ext uri="{BB962C8B-B14F-4D97-AF65-F5344CB8AC3E}">
        <p14:creationId xmlns:p14="http://schemas.microsoft.com/office/powerpoint/2010/main" val="3871326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29.jp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4.gif"/><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gi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tiff"/><Relationship Id="rId5" Type="http://schemas.openxmlformats.org/officeDocument/2006/relationships/image" Target="../media/image47.png"/><Relationship Id="rId10" Type="http://schemas.openxmlformats.org/officeDocument/2006/relationships/image" Target="../media/image52.gif"/><Relationship Id="rId4" Type="http://schemas.openxmlformats.org/officeDocument/2006/relationships/image" Target="../media/image46.pn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gif"/><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2.jp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2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66.png"/><Relationship Id="rId7" Type="http://schemas.openxmlformats.org/officeDocument/2006/relationships/image" Target="../media/image82.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image" Target="../media/image54.gif"/><Relationship Id="rId9" Type="http://schemas.openxmlformats.org/officeDocument/2006/relationships/image" Target="../media/image52.gif"/></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hyperlink" Target="http://www.tracfone.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64.jpeg"/><Relationship Id="rId7" Type="http://schemas.openxmlformats.org/officeDocument/2006/relationships/image" Target="../media/image10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4.jpeg"/><Relationship Id="rId7" Type="http://schemas.openxmlformats.org/officeDocument/2006/relationships/image" Target="../media/image109.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4.jpeg"/><Relationship Id="rId7" Type="http://schemas.openxmlformats.org/officeDocument/2006/relationships/image" Target="../media/image109.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11.png"/><Relationship Id="rId4"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1.gif"/><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2.gif"/></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1.jpeg"/><Relationship Id="rId7" Type="http://schemas.openxmlformats.org/officeDocument/2006/relationships/image" Target="../media/image124.jpe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29.jpg"/><Relationship Id="rId4" Type="http://schemas.openxmlformats.org/officeDocument/2006/relationships/image" Target="../media/image122.png"/><Relationship Id="rId9" Type="http://schemas.openxmlformats.org/officeDocument/2006/relationships/image" Target="../media/image126.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slideLayout" Target="../slideLayouts/slideLayout2.xml"/><Relationship Id="rId1" Type="http://schemas.openxmlformats.org/officeDocument/2006/relationships/video" Target="https://www.youtube.com/embed/ny54p8avLxo" TargetMode="Externa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130.jpg"/></Relationships>
</file>

<file path=ppt/slides/_rels/slide62.xml.rels><?xml version="1.0" encoding="UTF-8" standalone="yes"?>
<Relationships xmlns="http://schemas.openxmlformats.org/package/2006/relationships"><Relationship Id="rId3" Type="http://schemas.openxmlformats.org/officeDocument/2006/relationships/hyperlink" Target="http://www.tracfonebyop.com/"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300"/>
                    </a14:imgEffect>
                    <a14:imgEffect>
                      <a14:saturation sat="300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416175"/>
            <a:ext cx="9144000" cy="1470025"/>
          </a:xfrm>
          <a:ln>
            <a:noFill/>
          </a:ln>
          <a:effectLst>
            <a:outerShdw blurRad="50800" dist="38100" dir="2700000" algn="tl" rotWithShape="0">
              <a:prstClr val="black">
                <a:alpha val="40000"/>
              </a:prstClr>
            </a:outerShdw>
          </a:effectLst>
        </p:spPr>
        <p:txBody>
          <a:bodyPr>
            <a:noAutofit/>
          </a:bodyPr>
          <a:lstStyle/>
          <a:p>
            <a:r>
              <a:rPr lang="en-US" sz="4000" b="1" dirty="0" smtClean="0">
                <a:solidFill>
                  <a:srgbClr val="003399"/>
                </a:solidFill>
              </a:rPr>
              <a:t/>
            </a:r>
            <a:br>
              <a:rPr lang="en-US" sz="4000" b="1" dirty="0" smtClean="0">
                <a:solidFill>
                  <a:srgbClr val="003399"/>
                </a:solidFill>
              </a:rPr>
            </a:br>
            <a:r>
              <a:rPr lang="en-US" sz="3600" b="1" dirty="0" smtClean="0">
                <a:solidFill>
                  <a:schemeClr val="bg1"/>
                </a:solidFill>
                <a:latin typeface="Adobe Gothic Std B" pitchFamily="34" charset="-128"/>
                <a:ea typeface="Adobe Gothic Std B" pitchFamily="34" charset="-128"/>
              </a:rPr>
              <a:t>TRACFONE </a:t>
            </a:r>
            <a:r>
              <a:rPr lang="en-US" sz="3200" dirty="0" smtClean="0">
                <a:solidFill>
                  <a:schemeClr val="bg1"/>
                </a:solidFill>
                <a:latin typeface="Adobe Gothic Std B" pitchFamily="34" charset="-128"/>
                <a:ea typeface="Adobe Gothic Std B" pitchFamily="34" charset="-128"/>
              </a:rPr>
              <a:t>&amp; </a:t>
            </a:r>
            <a:r>
              <a:rPr lang="en-US" sz="3200" b="1" i="1" dirty="0" smtClean="0">
                <a:solidFill>
                  <a:schemeClr val="bg1"/>
                </a:solidFill>
                <a:effectLst>
                  <a:outerShdw blurRad="38100" dist="38100" dir="2700000" algn="tl">
                    <a:srgbClr val="000000">
                      <a:alpha val="43137"/>
                    </a:srgbClr>
                  </a:outerShdw>
                </a:effectLst>
                <a:latin typeface="Adobe Gothic Std B" pitchFamily="34" charset="-128"/>
                <a:ea typeface="Adobe Gothic Std B" pitchFamily="34" charset="-128"/>
                <a:cs typeface="Arial Unicode MS" panose="020B0604020202020204" pitchFamily="34" charset="-128"/>
              </a:rPr>
              <a:t>MARKETSOURCE</a:t>
            </a:r>
            <a:r>
              <a:rPr lang="en-US" dirty="0" smtClean="0">
                <a:solidFill>
                  <a:schemeClr val="bg1"/>
                </a:solidFill>
                <a:effectLst>
                  <a:outerShdw blurRad="38100" dist="38100" dir="2700000" algn="tl">
                    <a:srgbClr val="000000">
                      <a:alpha val="43137"/>
                    </a:srgbClr>
                  </a:outerShdw>
                </a:effectLst>
                <a:latin typeface="Adobe Gothic Std B" pitchFamily="34" charset="-128"/>
                <a:ea typeface="Adobe Gothic Std B" pitchFamily="34" charset="-128"/>
                <a:cs typeface="Arial Unicode MS" panose="020B0604020202020204" pitchFamily="34" charset="-128"/>
              </a:rPr>
              <a:t> </a:t>
            </a:r>
            <a:r>
              <a:rPr lang="en-US" sz="4000" dirty="0" smtClean="0">
                <a:solidFill>
                  <a:schemeClr val="bg1"/>
                </a:solidFill>
                <a:effectLst>
                  <a:outerShdw blurRad="38100" dist="38100" dir="2700000" algn="tl">
                    <a:srgbClr val="000000">
                      <a:alpha val="43137"/>
                    </a:srgbClr>
                  </a:outerShdw>
                </a:effectLst>
                <a:latin typeface="Adobe Gothic Std B" pitchFamily="34" charset="-128"/>
                <a:ea typeface="Adobe Gothic Std B" pitchFamily="34" charset="-128"/>
                <a:cs typeface="Arial Unicode MS" panose="020B0604020202020204" pitchFamily="34" charset="-128"/>
              </a:rPr>
              <a:t/>
            </a:r>
            <a:br>
              <a:rPr lang="en-US" sz="4000" dirty="0" smtClean="0">
                <a:solidFill>
                  <a:schemeClr val="bg1"/>
                </a:solidFill>
                <a:effectLst>
                  <a:outerShdw blurRad="38100" dist="38100" dir="2700000" algn="tl">
                    <a:srgbClr val="000000">
                      <a:alpha val="43137"/>
                    </a:srgbClr>
                  </a:outerShdw>
                </a:effectLst>
                <a:latin typeface="Adobe Gothic Std B" pitchFamily="34" charset="-128"/>
                <a:ea typeface="Adobe Gothic Std B" pitchFamily="34" charset="-128"/>
                <a:cs typeface="Arial Unicode MS" panose="020B0604020202020204" pitchFamily="34" charset="-128"/>
              </a:rPr>
            </a:br>
            <a:r>
              <a:rPr lang="en-US" sz="3600" i="1" dirty="0" smtClean="0">
                <a:solidFill>
                  <a:schemeClr val="bg1"/>
                </a:solidFill>
                <a:latin typeface="Adobe Caslon Pro" pitchFamily="18" charset="0"/>
              </a:rPr>
              <a:t>presents</a:t>
            </a:r>
            <a:r>
              <a:rPr lang="en-US" sz="3600" i="1" dirty="0" smtClean="0">
                <a:solidFill>
                  <a:schemeClr val="bg1"/>
                </a:solidFill>
              </a:rPr>
              <a:t> </a:t>
            </a:r>
            <a:r>
              <a:rPr lang="en-US" sz="4000" dirty="0" smtClean="0">
                <a:solidFill>
                  <a:schemeClr val="bg1"/>
                </a:solidFill>
              </a:rPr>
              <a:t/>
            </a:r>
            <a:br>
              <a:rPr lang="en-US" sz="4000" dirty="0" smtClean="0">
                <a:solidFill>
                  <a:schemeClr val="bg1"/>
                </a:solidFill>
              </a:rPr>
            </a:br>
            <a:r>
              <a:rPr lang="en-US" sz="4000" dirty="0" smtClean="0">
                <a:solidFill>
                  <a:schemeClr val="bg1"/>
                </a:solidFill>
              </a:rPr>
              <a:t/>
            </a:r>
            <a:br>
              <a:rPr lang="en-US" sz="4000" dirty="0" smtClean="0">
                <a:solidFill>
                  <a:schemeClr val="bg1"/>
                </a:solidFill>
              </a:rPr>
            </a:br>
            <a:r>
              <a:rPr lang="en-US" sz="5400" b="1" dirty="0" smtClean="0">
                <a:solidFill>
                  <a:schemeClr val="bg1"/>
                </a:solidFill>
                <a:effectLst>
                  <a:outerShdw blurRad="50800" dist="38100" dir="18900000" algn="bl" rotWithShape="0">
                    <a:prstClr val="black">
                      <a:alpha val="40000"/>
                    </a:prstClr>
                  </a:outerShdw>
                </a:effectLst>
                <a:latin typeface="Adobe Gothic Std B" pitchFamily="34" charset="-128"/>
                <a:ea typeface="Adobe Gothic Std B" pitchFamily="34" charset="-128"/>
              </a:rPr>
              <a:t>Mobile Concierge </a:t>
            </a:r>
            <a:r>
              <a:rPr lang="en-US" sz="5400" b="1" dirty="0" smtClean="0">
                <a:solidFill>
                  <a:schemeClr val="accent1"/>
                </a:solidFill>
                <a:effectLst>
                  <a:outerShdw blurRad="50800" dist="38100" dir="18900000" algn="bl" rotWithShape="0">
                    <a:prstClr val="black">
                      <a:alpha val="40000"/>
                    </a:prstClr>
                  </a:outerShdw>
                </a:effectLst>
                <a:latin typeface="Adobe Gothic Std B" pitchFamily="34" charset="-128"/>
                <a:ea typeface="Adobe Gothic Std B" pitchFamily="34" charset="-128"/>
              </a:rPr>
              <a:t/>
            </a:r>
            <a:br>
              <a:rPr lang="en-US" sz="5400" b="1" dirty="0" smtClean="0">
                <a:solidFill>
                  <a:schemeClr val="accent1"/>
                </a:solidFill>
                <a:effectLst>
                  <a:outerShdw blurRad="50800" dist="38100" dir="18900000" algn="bl" rotWithShape="0">
                    <a:prstClr val="black">
                      <a:alpha val="40000"/>
                    </a:prstClr>
                  </a:outerShdw>
                </a:effectLst>
                <a:latin typeface="Adobe Gothic Std B" pitchFamily="34" charset="-128"/>
                <a:ea typeface="Adobe Gothic Std B" pitchFamily="34" charset="-128"/>
              </a:rPr>
            </a:br>
            <a:r>
              <a:rPr lang="en-US" sz="4000" b="1" dirty="0" smtClean="0">
                <a:solidFill>
                  <a:schemeClr val="accent1"/>
                </a:solidFill>
                <a:latin typeface="Adobe Caslon Pro" pitchFamily="18" charset="0"/>
                <a:ea typeface="Adobe Gothic Std B" pitchFamily="34" charset="-128"/>
              </a:rPr>
              <a:t>for </a:t>
            </a:r>
            <a:r>
              <a:rPr lang="en-US" sz="6000" b="1" dirty="0" smtClean="0">
                <a:solidFill>
                  <a:srgbClr val="0070C0"/>
                </a:solidFill>
                <a:effectLst>
                  <a:outerShdw blurRad="38100" dist="38100" dir="2700000" algn="tl">
                    <a:srgbClr val="000000">
                      <a:alpha val="43137"/>
                    </a:srgbClr>
                  </a:outerShdw>
                </a:effectLst>
                <a:latin typeface="Tw Cen MT" panose="020B0602020104020603" pitchFamily="34" charset="0"/>
                <a:ea typeface="Adobe Gothic Std B" pitchFamily="34" charset="-128"/>
              </a:rPr>
              <a:t>Kroger</a:t>
            </a:r>
            <a:endParaRPr lang="en-US" sz="4800" b="1" dirty="0">
              <a:solidFill>
                <a:srgbClr val="0070C0"/>
              </a:solidFill>
              <a:effectLst>
                <a:outerShdw blurRad="38100" dist="38100" dir="2700000" algn="tl">
                  <a:srgbClr val="000000">
                    <a:alpha val="43137"/>
                  </a:srgbClr>
                </a:outerShdw>
              </a:effectLst>
              <a:latin typeface="Tw Cen MT" panose="020B0602020104020603" pitchFamily="34" charset="0"/>
              <a:ea typeface="Adobe Gothic Std B" pitchFamily="34" charset="-128"/>
            </a:endParaRPr>
          </a:p>
        </p:txBody>
      </p:sp>
    </p:spTree>
    <p:extLst>
      <p:ext uri="{BB962C8B-B14F-4D97-AF65-F5344CB8AC3E}">
        <p14:creationId xmlns:p14="http://schemas.microsoft.com/office/powerpoint/2010/main" val="25961260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26" y="1143000"/>
            <a:ext cx="1962874" cy="10503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066800"/>
            <a:ext cx="1449506" cy="1050367"/>
          </a:xfrm>
          <a:prstGeom prst="rect">
            <a:avLst/>
          </a:prstGeom>
        </p:spPr>
      </p:pic>
      <p:sp>
        <p:nvSpPr>
          <p:cNvPr id="9" name="TextBox 8"/>
          <p:cNvSpPr txBox="1"/>
          <p:nvPr/>
        </p:nvSpPr>
        <p:spPr>
          <a:xfrm>
            <a:off x="6937961" y="2133600"/>
            <a:ext cx="1977439" cy="523220"/>
          </a:xfrm>
          <a:prstGeom prst="rect">
            <a:avLst/>
          </a:prstGeom>
          <a:noFill/>
          <a:ln>
            <a:noFill/>
          </a:ln>
        </p:spPr>
        <p:txBody>
          <a:bodyPr wrap="square" rtlCol="0">
            <a:spAutoFit/>
          </a:bodyPr>
          <a:lstStyle/>
          <a:p>
            <a:pPr algn="ctr"/>
            <a:r>
              <a:rPr lang="en-US" sz="1400" i="1" dirty="0"/>
              <a:t>*</a:t>
            </a:r>
            <a:r>
              <a:rPr lang="en-US" sz="1400" i="1" dirty="0" smtClean="0"/>
              <a:t>Coming to Kroger June 1st</a:t>
            </a:r>
            <a:endParaRPr lang="en-US" sz="1400" i="1" dirty="0"/>
          </a:p>
        </p:txBody>
      </p:sp>
      <p:sp>
        <p:nvSpPr>
          <p:cNvPr id="14" name="TextBox 13"/>
          <p:cNvSpPr txBox="1"/>
          <p:nvPr/>
        </p:nvSpPr>
        <p:spPr>
          <a:xfrm>
            <a:off x="0" y="5862935"/>
            <a:ext cx="9144000" cy="584775"/>
          </a:xfrm>
          <a:prstGeom prst="rect">
            <a:avLst/>
          </a:prstGeom>
          <a:noFill/>
        </p:spPr>
        <p:txBody>
          <a:bodyPr wrap="square" rtlCol="0">
            <a:spAutoFit/>
          </a:bodyPr>
          <a:lstStyle/>
          <a:p>
            <a:r>
              <a:rPr lang="en-US" sz="3200" b="1" i="1" dirty="0" smtClean="0">
                <a:effectLst>
                  <a:outerShdw blurRad="38100" dist="38100" dir="2700000" algn="tl">
                    <a:srgbClr val="000000">
                      <a:alpha val="43137"/>
                    </a:srgbClr>
                  </a:outerShdw>
                </a:effectLst>
              </a:rPr>
              <a:t>               Free</a:t>
            </a:r>
            <a:r>
              <a:rPr lang="en-US" sz="3200" b="1" i="1" dirty="0" smtClean="0"/>
              <a:t> SIM </a:t>
            </a:r>
            <a:r>
              <a:rPr lang="en-US" sz="3200" b="1" i="1" u="sng" dirty="0" smtClean="0">
                <a:effectLst>
                  <a:outerShdw blurRad="38100" dist="38100" dir="2700000" algn="tl">
                    <a:srgbClr val="000000">
                      <a:alpha val="43137"/>
                    </a:srgbClr>
                  </a:outerShdw>
                </a:effectLst>
              </a:rPr>
              <a:t>with all BYOP activations</a:t>
            </a:r>
            <a:endParaRPr lang="en-US" sz="3200" b="1" i="1" u="sng" dirty="0">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400" y="2449991"/>
            <a:ext cx="4394200" cy="277086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5410200"/>
            <a:ext cx="1352550" cy="1352550"/>
          </a:xfrm>
          <a:prstGeom prst="rect">
            <a:avLst/>
          </a:prstGeom>
        </p:spPr>
      </p:pic>
      <p:sp>
        <p:nvSpPr>
          <p:cNvPr id="19" name="TextBox 18"/>
          <p:cNvSpPr txBox="1"/>
          <p:nvPr/>
        </p:nvSpPr>
        <p:spPr>
          <a:xfrm>
            <a:off x="696686" y="253425"/>
            <a:ext cx="2579914" cy="584775"/>
          </a:xfrm>
          <a:prstGeom prst="rect">
            <a:avLst/>
          </a:prstGeom>
          <a:noFill/>
        </p:spPr>
        <p:txBody>
          <a:bodyPr wrap="square" rtlCol="0">
            <a:spAutoFit/>
          </a:bodyPr>
          <a:lstStyle/>
          <a:p>
            <a:r>
              <a:rPr lang="en-US" sz="3200" b="1" i="1" dirty="0" smtClean="0"/>
              <a:t>They are….</a:t>
            </a:r>
            <a:endParaRPr lang="en-US" sz="3200" b="1" i="1" dirty="0"/>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400" y="1286873"/>
            <a:ext cx="1697291" cy="762619"/>
          </a:xfrm>
          <a:prstGeom prst="rect">
            <a:avLst/>
          </a:prstGeom>
          <a:noFill/>
          <a:ln w="9525">
            <a:no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7042" y="1143000"/>
            <a:ext cx="2419758" cy="939225"/>
          </a:xfrm>
          <a:prstGeom prst="rect">
            <a:avLst/>
          </a:prstGeom>
        </p:spPr>
      </p:pic>
    </p:spTree>
    <p:extLst>
      <p:ext uri="{BB962C8B-B14F-4D97-AF65-F5344CB8AC3E}">
        <p14:creationId xmlns:p14="http://schemas.microsoft.com/office/powerpoint/2010/main" val="38416297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19"/>
                                        </p:tgtEl>
                                      </p:cBhvr>
                                    </p:animEffect>
                                    <p:animScale>
                                      <p:cBhvr>
                                        <p:cTn id="7" dur="500" autoRev="1" fill="hold"/>
                                        <p:tgtEl>
                                          <p:spTgt spid="19"/>
                                        </p:tgtEl>
                                      </p:cBhvr>
                                      <p:by x="105000" y="105000"/>
                                    </p:animScale>
                                  </p:childTnLst>
                                </p:cTn>
                              </p:par>
                            </p:childTnLst>
                          </p:cTn>
                        </p:par>
                        <p:par>
                          <p:cTn id="8" fill="hold">
                            <p:stCondLst>
                              <p:cond delay="1000"/>
                            </p:stCondLst>
                            <p:childTnLst>
                              <p:par>
                                <p:cTn id="9" presetID="2" presetClass="entr" presetSubtype="4"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2" presetClass="entr" presetSubtype="4"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500" fill="hold"/>
                                        <p:tgtEl>
                                          <p:spTgt spid="6"/>
                                        </p:tgtEl>
                                        <p:attrNameLst>
                                          <p:attrName>ppt_x</p:attrName>
                                        </p:attrNameLst>
                                      </p:cBhvr>
                                      <p:tavLst>
                                        <p:tav tm="0">
                                          <p:val>
                                            <p:strVal val="#ppt_x"/>
                                          </p:val>
                                        </p:tav>
                                        <p:tav tm="100000">
                                          <p:val>
                                            <p:strVal val="#ppt_x"/>
                                          </p:val>
                                        </p:tav>
                                      </p:tavLst>
                                    </p:anim>
                                    <p:anim calcmode="lin" valueType="num">
                                      <p:cBhvr additive="base">
                                        <p:cTn id="17" dur="1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8500"/>
                            </p:stCondLst>
                            <p:childTnLst>
                              <p:par>
                                <p:cTn id="19" presetID="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500" fill="hold"/>
                                        <p:tgtEl>
                                          <p:spTgt spid="20"/>
                                        </p:tgtEl>
                                        <p:attrNameLst>
                                          <p:attrName>ppt_x</p:attrName>
                                        </p:attrNameLst>
                                      </p:cBhvr>
                                      <p:tavLst>
                                        <p:tav tm="0">
                                          <p:val>
                                            <p:strVal val="#ppt_x"/>
                                          </p:val>
                                        </p:tav>
                                        <p:tav tm="100000">
                                          <p:val>
                                            <p:strVal val="#ppt_x"/>
                                          </p:val>
                                        </p:tav>
                                      </p:tavLst>
                                    </p:anim>
                                    <p:anim calcmode="lin" valueType="num">
                                      <p:cBhvr additive="base">
                                        <p:cTn id="22" dur="1500" fill="hold"/>
                                        <p:tgtEl>
                                          <p:spTgt spid="20"/>
                                        </p:tgtEl>
                                        <p:attrNameLst>
                                          <p:attrName>ppt_y</p:attrName>
                                        </p:attrNameLst>
                                      </p:cBhvr>
                                      <p:tavLst>
                                        <p:tav tm="0">
                                          <p:val>
                                            <p:strVal val="1+#ppt_h/2"/>
                                          </p:val>
                                        </p:tav>
                                        <p:tav tm="100000">
                                          <p:val>
                                            <p:strVal val="#ppt_y"/>
                                          </p:val>
                                        </p:tav>
                                      </p:tavLst>
                                    </p:anim>
                                  </p:childTnLst>
                                </p:cTn>
                              </p:par>
                            </p:childTnLst>
                          </p:cTn>
                        </p:par>
                        <p:par>
                          <p:cTn id="23" fill="hold">
                            <p:stCondLst>
                              <p:cond delay="11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500" fill="hold"/>
                                        <p:tgtEl>
                                          <p:spTgt spid="5"/>
                                        </p:tgtEl>
                                        <p:attrNameLst>
                                          <p:attrName>ppt_x</p:attrName>
                                        </p:attrNameLst>
                                      </p:cBhvr>
                                      <p:tavLst>
                                        <p:tav tm="0">
                                          <p:val>
                                            <p:strVal val="#ppt_x"/>
                                          </p:val>
                                        </p:tav>
                                        <p:tav tm="100000">
                                          <p:val>
                                            <p:strVal val="#ppt_x"/>
                                          </p:val>
                                        </p:tav>
                                      </p:tavLst>
                                    </p:anim>
                                    <p:anim calcmode="lin" valueType="num">
                                      <p:cBhvr additive="base">
                                        <p:cTn id="27" dur="1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12500"/>
                            </p:stCondLst>
                            <p:childTnLst>
                              <p:par>
                                <p:cTn id="29" presetID="14" presetClass="entr" presetSubtype="10"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1" dur="1500"/>
                                        <p:tgtEl>
                                          <p:spTgt spid="9">
                                            <p:txEl>
                                              <p:pRg st="0" end="0"/>
                                            </p:txEl>
                                          </p:spTgt>
                                        </p:tgtEl>
                                      </p:cBhvr>
                                    </p:animEffect>
                                  </p:childTnLst>
                                </p:cTn>
                              </p:par>
                            </p:childTnLst>
                          </p:cTn>
                        </p:par>
                        <p:par>
                          <p:cTn id="32" fill="hold">
                            <p:stCondLst>
                              <p:cond delay="14000"/>
                            </p:stCondLst>
                            <p:childTnLst>
                              <p:par>
                                <p:cTn id="33" presetID="42"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15000"/>
                            </p:stCondLst>
                            <p:childTnLst>
                              <p:par>
                                <p:cTn id="39" presetID="22" presetClass="entr" presetSubtype="8" fill="hold" nodeType="after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1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i="1" dirty="0">
                <a:effectLst>
                  <a:outerShdw blurRad="38100" dist="38100" dir="2700000" algn="tl">
                    <a:srgbClr val="000000">
                      <a:alpha val="43137"/>
                    </a:srgbClr>
                  </a:outerShdw>
                </a:effectLst>
                <a:cs typeface="TradeGothic Light"/>
              </a:rPr>
              <a:t>Mobile </a:t>
            </a:r>
            <a:r>
              <a:rPr lang="en-US" b="1" i="1" dirty="0" smtClean="0">
                <a:effectLst>
                  <a:outerShdw blurRad="38100" dist="38100" dir="2700000" algn="tl">
                    <a:srgbClr val="000000">
                      <a:alpha val="43137"/>
                    </a:srgbClr>
                  </a:outerShdw>
                </a:effectLst>
                <a:cs typeface="TradeGothic Light"/>
              </a:rPr>
              <a:t>Concierge’s </a:t>
            </a:r>
            <a:r>
              <a:rPr lang="en-US" b="1" i="1" dirty="0">
                <a:effectLst>
                  <a:outerShdw blurRad="38100" dist="38100" dir="2700000" algn="tl">
                    <a:srgbClr val="000000">
                      <a:alpha val="43137"/>
                    </a:srgbClr>
                  </a:outerShdw>
                </a:effectLst>
                <a:cs typeface="TradeGothic Light"/>
              </a:rPr>
              <a:t>Role</a:t>
            </a:r>
            <a:endParaRPr lang="en-US" b="1" i="1" dirty="0">
              <a:effectLst>
                <a:outerShdw blurRad="38100" dist="38100" dir="2700000" algn="tl">
                  <a:srgbClr val="000000">
                    <a:alpha val="43137"/>
                  </a:srgbClr>
                </a:outerShdw>
              </a:effectLst>
            </a:endParaRPr>
          </a:p>
        </p:txBody>
      </p:sp>
      <p:sp>
        <p:nvSpPr>
          <p:cNvPr id="4" name="Rectangle 3"/>
          <p:cNvSpPr/>
          <p:nvPr/>
        </p:nvSpPr>
        <p:spPr>
          <a:xfrm>
            <a:off x="1332105" y="990600"/>
            <a:ext cx="7430895" cy="5447645"/>
          </a:xfrm>
          <a:prstGeom prst="rect">
            <a:avLst/>
          </a:prstGeom>
          <a:ln w="57150">
            <a:noFill/>
          </a:ln>
        </p:spPr>
        <p:txBody>
          <a:bodyPr wrap="square">
            <a:spAutoFit/>
          </a:bodyPr>
          <a:lstStyle/>
          <a:p>
            <a:pPr marL="171450" indent="-171450">
              <a:buFont typeface="Arial" panose="020B0604020202020204" pitchFamily="34" charset="0"/>
              <a:buChar char="•"/>
            </a:pPr>
            <a:endParaRPr lang="en-US" sz="800" dirty="0">
              <a:latin typeface="TradeGothic Light"/>
              <a:cs typeface="TradeGothic Light"/>
            </a:endParaRPr>
          </a:p>
          <a:p>
            <a:pPr marL="285750" indent="-285750">
              <a:lnSpc>
                <a:spcPts val="2400"/>
              </a:lnSpc>
              <a:buFont typeface="Arial" panose="020B0604020202020204" pitchFamily="34" charset="0"/>
              <a:buChar char="•"/>
            </a:pPr>
            <a:r>
              <a:rPr lang="en-US" dirty="0">
                <a:cs typeface="TradeGothic Light"/>
              </a:rPr>
              <a:t>First and foremost, the Ambassador’s role </a:t>
            </a:r>
            <a:r>
              <a:rPr lang="en-US" b="1" u="sng" dirty="0">
                <a:cs typeface="TradeGothic Light"/>
              </a:rPr>
              <a:t>is to make a sale! </a:t>
            </a:r>
            <a:r>
              <a:rPr lang="en-US" i="1" dirty="0">
                <a:cs typeface="TradeGothic Light"/>
              </a:rPr>
              <a:t>Everything else is secondary</a:t>
            </a:r>
            <a:r>
              <a:rPr lang="en-US" i="1" dirty="0" smtClean="0">
                <a:cs typeface="TradeGothic Light"/>
              </a:rPr>
              <a:t>.</a:t>
            </a:r>
          </a:p>
          <a:p>
            <a:pPr marL="285750" indent="-285750">
              <a:lnSpc>
                <a:spcPts val="2400"/>
              </a:lnSpc>
              <a:buFont typeface="Arial" panose="020B0604020202020204" pitchFamily="34" charset="0"/>
              <a:buChar char="•"/>
            </a:pPr>
            <a:endParaRPr lang="en-US" sz="800" dirty="0">
              <a:cs typeface="TradeGothic Light"/>
            </a:endParaRPr>
          </a:p>
          <a:p>
            <a:pPr marL="285750" indent="-285750">
              <a:lnSpc>
                <a:spcPts val="2400"/>
              </a:lnSpc>
              <a:buFont typeface="Arial" panose="020B0604020202020204" pitchFamily="34" charset="0"/>
              <a:buChar char="•"/>
            </a:pPr>
            <a:r>
              <a:rPr lang="en-US" b="1" dirty="0">
                <a:cs typeface="TradeGothic Light"/>
              </a:rPr>
              <a:t>Engage the customer</a:t>
            </a:r>
            <a:r>
              <a:rPr lang="en-US" dirty="0">
                <a:cs typeface="TradeGothic Light"/>
              </a:rPr>
              <a:t>. Probe and ask questions about the </a:t>
            </a:r>
            <a:r>
              <a:rPr lang="en-US" b="1" dirty="0">
                <a:cs typeface="TradeGothic Light"/>
              </a:rPr>
              <a:t>customers monthly cell phone usage</a:t>
            </a:r>
            <a:r>
              <a:rPr lang="en-US" dirty="0">
                <a:cs typeface="TradeGothic Light"/>
              </a:rPr>
              <a:t>; </a:t>
            </a:r>
            <a:r>
              <a:rPr lang="en-US" b="1" dirty="0">
                <a:cs typeface="TradeGothic Light"/>
              </a:rPr>
              <a:t>Talk, Text </a:t>
            </a:r>
            <a:r>
              <a:rPr lang="en-US" dirty="0">
                <a:cs typeface="TradeGothic Light"/>
              </a:rPr>
              <a:t>and </a:t>
            </a:r>
            <a:r>
              <a:rPr lang="en-US" b="1" dirty="0">
                <a:cs typeface="TradeGothic Light"/>
              </a:rPr>
              <a:t>Data</a:t>
            </a:r>
            <a:r>
              <a:rPr lang="en-US" dirty="0">
                <a:cs typeface="TradeGothic Light"/>
              </a:rPr>
              <a:t> to </a:t>
            </a:r>
            <a:r>
              <a:rPr lang="en-US" i="1" dirty="0">
                <a:cs typeface="TradeGothic Light"/>
              </a:rPr>
              <a:t>determine what brand best suits their </a:t>
            </a:r>
            <a:r>
              <a:rPr lang="en-US" i="1" dirty="0" smtClean="0">
                <a:cs typeface="TradeGothic Light"/>
              </a:rPr>
              <a:t>needs.</a:t>
            </a:r>
            <a:endParaRPr lang="en-US" i="1" dirty="0">
              <a:cs typeface="TradeGothic Light"/>
            </a:endParaRPr>
          </a:p>
          <a:p>
            <a:pPr marL="171450" indent="-171450">
              <a:lnSpc>
                <a:spcPts val="2400"/>
              </a:lnSpc>
              <a:buFont typeface="Arial" panose="020B0604020202020204" pitchFamily="34" charset="0"/>
              <a:buChar char="•"/>
            </a:pPr>
            <a:endParaRPr lang="en-US" sz="800" dirty="0">
              <a:cs typeface="TradeGothic Light"/>
            </a:endParaRPr>
          </a:p>
          <a:p>
            <a:pPr marL="285750" indent="-285750">
              <a:lnSpc>
                <a:spcPts val="2400"/>
              </a:lnSpc>
              <a:buFont typeface="Arial" panose="020B0604020202020204" pitchFamily="34" charset="0"/>
              <a:buChar char="•"/>
            </a:pPr>
            <a:r>
              <a:rPr lang="en-US" dirty="0">
                <a:cs typeface="TradeGothic Light"/>
              </a:rPr>
              <a:t>Probe and ask questions about the style and specific features of a cell phone your customer is most interested in</a:t>
            </a:r>
            <a:r>
              <a:rPr lang="en-US" b="1" dirty="0">
                <a:cs typeface="TradeGothic Light"/>
              </a:rPr>
              <a:t>. </a:t>
            </a:r>
            <a:r>
              <a:rPr lang="en-US" b="1" u="sng" dirty="0" smtClean="0">
                <a:cs typeface="TradeGothic Light"/>
              </a:rPr>
              <a:t>Smartphone</a:t>
            </a:r>
            <a:r>
              <a:rPr lang="en-US" b="1" u="sng" dirty="0">
                <a:cs typeface="TradeGothic Light"/>
              </a:rPr>
              <a:t>, B</a:t>
            </a:r>
            <a:r>
              <a:rPr lang="en-US" b="1" u="sng" dirty="0" smtClean="0">
                <a:cs typeface="TradeGothic Light"/>
              </a:rPr>
              <a:t>asic </a:t>
            </a:r>
            <a:r>
              <a:rPr lang="en-US" b="1" u="sng" dirty="0">
                <a:cs typeface="TradeGothic Light"/>
              </a:rPr>
              <a:t>phone, Android, Apple?</a:t>
            </a:r>
          </a:p>
          <a:p>
            <a:pPr marL="171450" indent="-171450">
              <a:lnSpc>
                <a:spcPts val="2400"/>
              </a:lnSpc>
              <a:buFont typeface="Arial" panose="020B0604020202020204" pitchFamily="34" charset="0"/>
              <a:buChar char="•"/>
            </a:pPr>
            <a:endParaRPr lang="en-US" sz="800" dirty="0">
              <a:cs typeface="TradeGothic Light"/>
            </a:endParaRPr>
          </a:p>
          <a:p>
            <a:pPr marL="285750" indent="-285750">
              <a:lnSpc>
                <a:spcPts val="2400"/>
              </a:lnSpc>
              <a:buFont typeface="Arial" panose="020B0604020202020204" pitchFamily="34" charset="0"/>
              <a:buChar char="•"/>
            </a:pPr>
            <a:r>
              <a:rPr lang="en-US" dirty="0">
                <a:cs typeface="TradeGothic Light"/>
              </a:rPr>
              <a:t>Educate the customer on what brand </a:t>
            </a:r>
            <a:r>
              <a:rPr lang="en-US" i="1" dirty="0">
                <a:cs typeface="TradeGothic Light"/>
              </a:rPr>
              <a:t>best suits </a:t>
            </a:r>
            <a:r>
              <a:rPr lang="en-US" i="1" dirty="0" smtClean="0">
                <a:cs typeface="TradeGothic Light"/>
              </a:rPr>
              <a:t>their </a:t>
            </a:r>
            <a:r>
              <a:rPr lang="en-US" i="1" dirty="0">
                <a:cs typeface="TradeGothic Light"/>
              </a:rPr>
              <a:t>needs and </a:t>
            </a:r>
            <a:r>
              <a:rPr lang="en-US" i="1" dirty="0" smtClean="0">
                <a:cs typeface="TradeGothic Light"/>
              </a:rPr>
              <a:t>why.</a:t>
            </a:r>
            <a:endParaRPr lang="en-US" i="1" dirty="0">
              <a:cs typeface="TradeGothic Light"/>
            </a:endParaRPr>
          </a:p>
          <a:p>
            <a:pPr marL="171450" indent="-171450">
              <a:lnSpc>
                <a:spcPts val="2400"/>
              </a:lnSpc>
              <a:buFont typeface="Arial" panose="020B0604020202020204" pitchFamily="34" charset="0"/>
              <a:buChar char="•"/>
            </a:pPr>
            <a:endParaRPr lang="en-US" sz="800" dirty="0">
              <a:cs typeface="TradeGothic Light"/>
            </a:endParaRPr>
          </a:p>
          <a:p>
            <a:pPr marL="285750" indent="-285750">
              <a:lnSpc>
                <a:spcPts val="2400"/>
              </a:lnSpc>
              <a:buFont typeface="Arial" panose="020B0604020202020204" pitchFamily="34" charset="0"/>
              <a:buChar char="•"/>
            </a:pPr>
            <a:r>
              <a:rPr lang="en-US" u="sng" dirty="0">
                <a:cs typeface="TradeGothic Light"/>
              </a:rPr>
              <a:t>Make the </a:t>
            </a:r>
            <a:r>
              <a:rPr lang="en-US" u="sng" dirty="0" smtClean="0">
                <a:cs typeface="TradeGothic Light"/>
              </a:rPr>
              <a:t>sale. </a:t>
            </a:r>
            <a:endParaRPr lang="en-US" u="sng" dirty="0">
              <a:cs typeface="TradeGothic Light"/>
            </a:endParaRPr>
          </a:p>
          <a:p>
            <a:pPr marL="171450" indent="-171450">
              <a:lnSpc>
                <a:spcPts val="2400"/>
              </a:lnSpc>
              <a:buFont typeface="Arial" panose="020B0604020202020204" pitchFamily="34" charset="0"/>
              <a:buChar char="•"/>
            </a:pPr>
            <a:endParaRPr lang="en-US" sz="800" dirty="0">
              <a:cs typeface="TradeGothic Light"/>
            </a:endParaRPr>
          </a:p>
          <a:p>
            <a:pPr marL="285750" indent="-285750">
              <a:lnSpc>
                <a:spcPts val="2400"/>
              </a:lnSpc>
              <a:buFont typeface="Arial" panose="020B0604020202020204" pitchFamily="34" charset="0"/>
              <a:buChar char="•"/>
            </a:pPr>
            <a:r>
              <a:rPr lang="en-US" b="1" dirty="0">
                <a:cs typeface="TradeGothic Light"/>
              </a:rPr>
              <a:t>Thank</a:t>
            </a:r>
            <a:r>
              <a:rPr lang="en-US" dirty="0">
                <a:cs typeface="TradeGothic Light"/>
              </a:rPr>
              <a:t> the customer for their time and </a:t>
            </a:r>
            <a:r>
              <a:rPr lang="en-US" b="1" dirty="0">
                <a:cs typeface="TradeGothic Light"/>
              </a:rPr>
              <a:t>to have a nice day </a:t>
            </a:r>
            <a:r>
              <a:rPr lang="en-US" dirty="0">
                <a:cs typeface="TradeGothic Light"/>
              </a:rPr>
              <a:t>or </a:t>
            </a:r>
            <a:r>
              <a:rPr lang="en-US" b="1" dirty="0">
                <a:cs typeface="TradeGothic Light"/>
              </a:rPr>
              <a:t>to see them back again </a:t>
            </a:r>
            <a:r>
              <a:rPr lang="en-US" b="1" dirty="0" smtClean="0">
                <a:cs typeface="TradeGothic Light"/>
              </a:rPr>
              <a:t>soon. </a:t>
            </a:r>
            <a:endParaRPr lang="en-US" b="1" dirty="0">
              <a:cs typeface="TradeGothic Ligh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26440"/>
            <a:ext cx="951105" cy="854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91" y="3276600"/>
            <a:ext cx="1251809" cy="79090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862612"/>
            <a:ext cx="923260" cy="6143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2057400"/>
            <a:ext cx="897875" cy="911904"/>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1660" t="21588" r="21859" b="17805"/>
          <a:stretch/>
        </p:blipFill>
        <p:spPr>
          <a:xfrm>
            <a:off x="457200" y="4953000"/>
            <a:ext cx="684515" cy="67491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4191000"/>
            <a:ext cx="760715" cy="760715"/>
          </a:xfrm>
          <a:prstGeom prst="rect">
            <a:avLst/>
          </a:prstGeom>
        </p:spPr>
      </p:pic>
    </p:spTree>
    <p:extLst>
      <p:ext uri="{BB962C8B-B14F-4D97-AF65-F5344CB8AC3E}">
        <p14:creationId xmlns:p14="http://schemas.microsoft.com/office/powerpoint/2010/main" val="27248100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6" presetClass="entr" presetSubtype="21"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000"/>
                                        <p:tgtEl>
                                          <p:spTgt spid="6"/>
                                        </p:tgtEl>
                                      </p:cBhvr>
                                    </p:animEffect>
                                  </p:childTnLst>
                                </p:cTn>
                              </p:par>
                              <p:par>
                                <p:cTn id="14" presetID="16" presetClass="entr" presetSubtype="21" fill="hold" nodeType="withEffect">
                                  <p:stCondLst>
                                    <p:cond delay="150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2000"/>
                                        <p:tgtEl>
                                          <p:spTgt spid="4">
                                            <p:txEl>
                                              <p:pRg st="1" end="1"/>
                                            </p:txEl>
                                          </p:spTgt>
                                        </p:tgtEl>
                                      </p:cBhvr>
                                    </p:animEffect>
                                  </p:childTnLst>
                                </p:cTn>
                              </p:par>
                            </p:childTnLst>
                          </p:cTn>
                        </p:par>
                        <p:par>
                          <p:cTn id="17" fill="hold">
                            <p:stCondLst>
                              <p:cond delay="5000"/>
                            </p:stCondLst>
                            <p:childTnLst>
                              <p:par>
                                <p:cTn id="18" presetID="16" presetClass="entr" presetSubtype="21" fill="hold" nodeType="after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2000"/>
                                        <p:tgtEl>
                                          <p:spTgt spid="11"/>
                                        </p:tgtEl>
                                      </p:cBhvr>
                                    </p:animEffect>
                                  </p:childTnLst>
                                </p:cTn>
                              </p:par>
                              <p:par>
                                <p:cTn id="21" presetID="16" presetClass="entr" presetSubtype="21" fill="hold" nodeType="withEffect">
                                  <p:stCondLst>
                                    <p:cond delay="150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2000"/>
                                        <p:tgtEl>
                                          <p:spTgt spid="4">
                                            <p:txEl>
                                              <p:pRg st="3" end="3"/>
                                            </p:txEl>
                                          </p:spTgt>
                                        </p:tgtEl>
                                      </p:cBhvr>
                                    </p:animEffect>
                                  </p:childTnLst>
                                </p:cTn>
                              </p:par>
                            </p:childTnLst>
                          </p:cTn>
                        </p:par>
                        <p:par>
                          <p:cTn id="24" fill="hold">
                            <p:stCondLst>
                              <p:cond delay="8500"/>
                            </p:stCondLst>
                            <p:childTnLst>
                              <p:par>
                                <p:cTn id="25" presetID="16" presetClass="entr" presetSubtype="21" fill="hold" nodeType="after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2000"/>
                                        <p:tgtEl>
                                          <p:spTgt spid="7"/>
                                        </p:tgtEl>
                                      </p:cBhvr>
                                    </p:animEffect>
                                  </p:childTnLst>
                                </p:cTn>
                              </p:par>
                              <p:par>
                                <p:cTn id="28" presetID="16" presetClass="entr" presetSubtype="21" fill="hold" nodeType="withEffect">
                                  <p:stCondLst>
                                    <p:cond delay="150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barn(inVertical)">
                                      <p:cBhvr>
                                        <p:cTn id="30" dur="2000"/>
                                        <p:tgtEl>
                                          <p:spTgt spid="4">
                                            <p:txEl>
                                              <p:pRg st="5" end="5"/>
                                            </p:txEl>
                                          </p:spTgt>
                                        </p:tgtEl>
                                      </p:cBhvr>
                                    </p:animEffect>
                                  </p:childTnLst>
                                </p:cTn>
                              </p:par>
                            </p:childTnLst>
                          </p:cTn>
                        </p:par>
                        <p:par>
                          <p:cTn id="31" fill="hold">
                            <p:stCondLst>
                              <p:cond delay="12000"/>
                            </p:stCondLst>
                            <p:childTnLst>
                              <p:par>
                                <p:cTn id="32" presetID="16" presetClass="entr" presetSubtype="21" fill="hold" nodeType="afterEffect">
                                  <p:stCondLst>
                                    <p:cond delay="150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2000"/>
                                        <p:tgtEl>
                                          <p:spTgt spid="16"/>
                                        </p:tgtEl>
                                      </p:cBhvr>
                                    </p:animEffect>
                                  </p:childTnLst>
                                </p:cTn>
                              </p:par>
                              <p:par>
                                <p:cTn id="35" presetID="16" presetClass="entr" presetSubtype="21" fill="hold" nodeType="withEffect">
                                  <p:stCondLst>
                                    <p:cond delay="150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arn(inVertical)">
                                      <p:cBhvr>
                                        <p:cTn id="37" dur="2000"/>
                                        <p:tgtEl>
                                          <p:spTgt spid="4">
                                            <p:txEl>
                                              <p:pRg st="7" end="7"/>
                                            </p:txEl>
                                          </p:spTgt>
                                        </p:tgtEl>
                                      </p:cBhvr>
                                    </p:animEffect>
                                  </p:childTnLst>
                                </p:cTn>
                              </p:par>
                            </p:childTnLst>
                          </p:cTn>
                        </p:par>
                        <p:par>
                          <p:cTn id="38" fill="hold">
                            <p:stCondLst>
                              <p:cond delay="15500"/>
                            </p:stCondLst>
                            <p:childTnLst>
                              <p:par>
                                <p:cTn id="39" presetID="16" presetClass="entr" presetSubtype="21" fill="hold" nodeType="afterEffect">
                                  <p:stCondLst>
                                    <p:cond delay="150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2000"/>
                                        <p:tgtEl>
                                          <p:spTgt spid="15"/>
                                        </p:tgtEl>
                                      </p:cBhvr>
                                    </p:animEffect>
                                  </p:childTnLst>
                                </p:cTn>
                              </p:par>
                              <p:par>
                                <p:cTn id="42" presetID="16" presetClass="entr" presetSubtype="21" fill="hold" nodeType="withEffect">
                                  <p:stCondLst>
                                    <p:cond delay="150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barn(inVertical)">
                                      <p:cBhvr>
                                        <p:cTn id="44" dur="2000"/>
                                        <p:tgtEl>
                                          <p:spTgt spid="4">
                                            <p:txEl>
                                              <p:pRg st="9" end="9"/>
                                            </p:txEl>
                                          </p:spTgt>
                                        </p:tgtEl>
                                      </p:cBhvr>
                                    </p:animEffect>
                                  </p:childTnLst>
                                </p:cTn>
                              </p:par>
                            </p:childTnLst>
                          </p:cTn>
                        </p:par>
                        <p:par>
                          <p:cTn id="45" fill="hold">
                            <p:stCondLst>
                              <p:cond delay="19000"/>
                            </p:stCondLst>
                            <p:childTnLst>
                              <p:par>
                                <p:cTn id="46" presetID="16" presetClass="entr" presetSubtype="21" fill="hold" nodeType="afterEffect">
                                  <p:stCondLst>
                                    <p:cond delay="150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2000"/>
                                        <p:tgtEl>
                                          <p:spTgt spid="9"/>
                                        </p:tgtEl>
                                      </p:cBhvr>
                                    </p:animEffect>
                                  </p:childTnLst>
                                </p:cTn>
                              </p:par>
                              <p:par>
                                <p:cTn id="49" presetID="16" presetClass="entr" presetSubtype="21" fill="hold" nodeType="withEffect">
                                  <p:stCondLst>
                                    <p:cond delay="1500"/>
                                  </p:stCondLst>
                                  <p:childTnLst>
                                    <p:set>
                                      <p:cBhvr>
                                        <p:cTn id="50" dur="1" fill="hold">
                                          <p:stCondLst>
                                            <p:cond delay="0"/>
                                          </p:stCondLst>
                                        </p:cTn>
                                        <p:tgtEl>
                                          <p:spTgt spid="4">
                                            <p:txEl>
                                              <p:pRg st="11" end="11"/>
                                            </p:txEl>
                                          </p:spTgt>
                                        </p:tgtEl>
                                        <p:attrNameLst>
                                          <p:attrName>style.visibility</p:attrName>
                                        </p:attrNameLst>
                                      </p:cBhvr>
                                      <p:to>
                                        <p:strVal val="visible"/>
                                      </p:to>
                                    </p:set>
                                    <p:animEffect transition="in" filter="barn(inVertical)">
                                      <p:cBhvr>
                                        <p:cTn id="51" dur="2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76200"/>
            <a:ext cx="8991600" cy="6705600"/>
            <a:chOff x="76200" y="76200"/>
            <a:chExt cx="8991600" cy="6705600"/>
          </a:xfrm>
        </p:grpSpPr>
        <p:pic>
          <p:nvPicPr>
            <p:cNvPr id="6" name="Picture 5"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7" name="Picture 6"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8" name="Rectangle 7"/>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p:cNvSpPr/>
          <p:nvPr/>
        </p:nvSpPr>
        <p:spPr>
          <a:xfrm>
            <a:off x="1365760" y="5791200"/>
            <a:ext cx="6559040" cy="523220"/>
          </a:xfrm>
          <a:prstGeom prst="rect">
            <a:avLst/>
          </a:prstGeom>
        </p:spPr>
        <p:txBody>
          <a:bodyPr wrap="none">
            <a:spAutoFit/>
          </a:bodyPr>
          <a:lstStyle/>
          <a:p>
            <a:pPr algn="ctr"/>
            <a:r>
              <a:rPr lang="en-US" sz="2800" i="1" dirty="0" smtClean="0"/>
              <a:t>The Young</a:t>
            </a:r>
            <a:r>
              <a:rPr lang="en-US" sz="2800" i="1" dirty="0"/>
              <a:t>, Hip, Informed, Techy Trendsetter</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3962400" y="1676400"/>
            <a:ext cx="4812345" cy="3178439"/>
          </a:xfrm>
          <a:prstGeom prst="rect">
            <a:avLst/>
          </a:prstGeom>
          <a:ln>
            <a:noFill/>
          </a:ln>
          <a:effectLst>
            <a:softEdge rad="1125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2277741"/>
            <a:ext cx="3810000" cy="203879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99454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09600"/>
            <a:ext cx="5410200" cy="769441"/>
          </a:xfrm>
          <a:prstGeom prst="rect">
            <a:avLst/>
          </a:prstGeom>
          <a:noFill/>
        </p:spPr>
        <p:txBody>
          <a:bodyPr wrap="square" rtlCol="0">
            <a:spAutoFit/>
          </a:bodyPr>
          <a:lstStyle/>
          <a:p>
            <a:pPr algn="ctr"/>
            <a:r>
              <a:rPr lang="en-US" sz="4400" b="1" dirty="0" smtClean="0"/>
              <a:t>Target Audience </a:t>
            </a:r>
            <a:endParaRPr lang="en-US" sz="4400" b="1" dirty="0"/>
          </a:p>
        </p:txBody>
      </p:sp>
      <p:grpSp>
        <p:nvGrpSpPr>
          <p:cNvPr id="5" name="Group 4"/>
          <p:cNvGrpSpPr/>
          <p:nvPr/>
        </p:nvGrpSpPr>
        <p:grpSpPr>
          <a:xfrm>
            <a:off x="76200" y="76200"/>
            <a:ext cx="8991600" cy="6705600"/>
            <a:chOff x="76200" y="76200"/>
            <a:chExt cx="8991600" cy="6705600"/>
          </a:xfrm>
        </p:grpSpPr>
        <p:pic>
          <p:nvPicPr>
            <p:cNvPr id="6" name="Picture 5"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7" name="Picture 6"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8" name="Rectangle 7"/>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Rectangle 8"/>
          <p:cNvSpPr/>
          <p:nvPr/>
        </p:nvSpPr>
        <p:spPr>
          <a:xfrm>
            <a:off x="1219200" y="1371600"/>
            <a:ext cx="6705600" cy="4431983"/>
          </a:xfrm>
          <a:prstGeom prst="rect">
            <a:avLst/>
          </a:prstGeom>
        </p:spPr>
        <p:txBody>
          <a:bodyPr wrap="square">
            <a:spAutoFit/>
          </a:bodyPr>
          <a:lstStyle/>
          <a:p>
            <a:pPr algn="ctr"/>
            <a:endParaRPr lang="en-US" i="1" dirty="0"/>
          </a:p>
          <a:p>
            <a:pPr marL="342900" indent="-342900" algn="ctr">
              <a:buFont typeface="Arial" panose="020B0604020202020204" pitchFamily="34" charset="0"/>
              <a:buChar char="•"/>
            </a:pPr>
            <a:r>
              <a:rPr lang="en-US" sz="2400" i="1" dirty="0"/>
              <a:t>First to use newest technology when it emerges</a:t>
            </a:r>
          </a:p>
          <a:p>
            <a:pPr algn="ctr"/>
            <a:endParaRPr lang="en-US" i="1" dirty="0"/>
          </a:p>
          <a:p>
            <a:pPr marL="342900" indent="-342900" algn="ctr">
              <a:buFont typeface="Arial" panose="020B0604020202020204" pitchFamily="34" charset="0"/>
              <a:buChar char="•"/>
            </a:pPr>
            <a:r>
              <a:rPr lang="en-US" sz="2400" i="1" dirty="0"/>
              <a:t>Savvy user, uses Wi-Fi as much as possible for managing data usage</a:t>
            </a:r>
          </a:p>
          <a:p>
            <a:pPr algn="ctr"/>
            <a:endParaRPr lang="en-US" i="1" dirty="0"/>
          </a:p>
          <a:p>
            <a:pPr marL="342900" indent="-342900" algn="ctr">
              <a:buFont typeface="Arial" panose="020B0604020202020204" pitchFamily="34" charset="0"/>
              <a:buChar char="•"/>
            </a:pPr>
            <a:r>
              <a:rPr lang="en-US" sz="2400" i="1" dirty="0"/>
              <a:t>Customers who want Unlimited High Speed Data without throttling (available online o</a:t>
            </a:r>
            <a:r>
              <a:rPr lang="en-US" sz="2400" i="1" dirty="0" smtClean="0"/>
              <a:t>nly) </a:t>
            </a:r>
          </a:p>
          <a:p>
            <a:pPr marL="342900" indent="-342900" algn="ctr">
              <a:buFont typeface="Arial" panose="020B0604020202020204" pitchFamily="34" charset="0"/>
              <a:buChar char="•"/>
            </a:pPr>
            <a:endParaRPr lang="en-US" sz="2400" i="1" dirty="0" smtClean="0"/>
          </a:p>
          <a:p>
            <a:pPr lvl="0" algn="ctr">
              <a:lnSpc>
                <a:spcPct val="150000"/>
              </a:lnSpc>
            </a:pPr>
            <a:r>
              <a:rPr lang="en-US" sz="2800" b="1" dirty="0" smtClean="0"/>
              <a:t>  For </a:t>
            </a:r>
            <a:r>
              <a:rPr lang="en-US" sz="2800" b="1" dirty="0"/>
              <a:t>BYOP, those who have </a:t>
            </a:r>
            <a:r>
              <a:rPr lang="en-US" sz="2800" b="1" dirty="0" smtClean="0"/>
              <a:t>a compatible </a:t>
            </a:r>
          </a:p>
          <a:p>
            <a:pPr lvl="0" algn="ctr">
              <a:lnSpc>
                <a:spcPct val="150000"/>
              </a:lnSpc>
            </a:pPr>
            <a:r>
              <a:rPr lang="en-US" sz="2800" b="1" dirty="0" smtClean="0"/>
              <a:t>  T-Mobile/AT&amp;T or unlocked GSM phone</a:t>
            </a:r>
            <a:endParaRPr lang="en-US" sz="2800" b="1" i="1" dirty="0"/>
          </a:p>
        </p:txBody>
      </p:sp>
    </p:spTree>
    <p:extLst>
      <p:ext uri="{BB962C8B-B14F-4D97-AF65-F5344CB8AC3E}">
        <p14:creationId xmlns:p14="http://schemas.microsoft.com/office/powerpoint/2010/main" val="25165465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5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500"/>
                                        <p:tgtEl>
                                          <p:spTgt spid="4">
                                            <p:txEl>
                                              <p:pRg st="0" end="0"/>
                                            </p:txEl>
                                          </p:spTgt>
                                        </p:tgtEl>
                                      </p:cBhvr>
                                    </p:animEffect>
                                  </p:childTnLst>
                                </p:cTn>
                              </p:par>
                            </p:childTnLst>
                          </p:cTn>
                        </p:par>
                        <p:par>
                          <p:cTn id="11" fill="hold">
                            <p:stCondLst>
                              <p:cond delay="1750"/>
                            </p:stCondLst>
                            <p:childTnLst>
                              <p:par>
                                <p:cTn id="12" presetID="16" presetClass="entr" presetSubtype="21" fill="hold" nodeType="afterEffect">
                                  <p:stCondLst>
                                    <p:cond delay="50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barn(inVertical)">
                                      <p:cBhvr>
                                        <p:cTn id="14" dur="1500"/>
                                        <p:tgtEl>
                                          <p:spTgt spid="9">
                                            <p:txEl>
                                              <p:pRg st="1" end="1"/>
                                            </p:txEl>
                                          </p:spTgt>
                                        </p:tgtEl>
                                      </p:cBhvr>
                                    </p:animEffect>
                                  </p:childTnLst>
                                </p:cTn>
                              </p:par>
                            </p:childTnLst>
                          </p:cTn>
                        </p:par>
                        <p:par>
                          <p:cTn id="15" fill="hold">
                            <p:stCondLst>
                              <p:cond delay="3750"/>
                            </p:stCondLst>
                            <p:childTnLst>
                              <p:par>
                                <p:cTn id="16" presetID="16" presetClass="entr" presetSubtype="21" fill="hold" nodeType="afterEffect">
                                  <p:stCondLst>
                                    <p:cond delay="50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arn(inVertical)">
                                      <p:cBhvr>
                                        <p:cTn id="18" dur="1500"/>
                                        <p:tgtEl>
                                          <p:spTgt spid="9">
                                            <p:txEl>
                                              <p:pRg st="3" end="3"/>
                                            </p:txEl>
                                          </p:spTgt>
                                        </p:tgtEl>
                                      </p:cBhvr>
                                    </p:animEffect>
                                  </p:childTnLst>
                                </p:cTn>
                              </p:par>
                            </p:childTnLst>
                          </p:cTn>
                        </p:par>
                        <p:par>
                          <p:cTn id="19" fill="hold">
                            <p:stCondLst>
                              <p:cond delay="5750"/>
                            </p:stCondLst>
                            <p:childTnLst>
                              <p:par>
                                <p:cTn id="20" presetID="16" presetClass="entr" presetSubtype="21" fill="hold" nodeType="afterEffect">
                                  <p:stCondLst>
                                    <p:cond delay="50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arn(inVertical)">
                                      <p:cBhvr>
                                        <p:cTn id="22" dur="1500"/>
                                        <p:tgtEl>
                                          <p:spTgt spid="9">
                                            <p:txEl>
                                              <p:pRg st="5" end="5"/>
                                            </p:txEl>
                                          </p:spTgt>
                                        </p:tgtEl>
                                      </p:cBhvr>
                                    </p:animEffect>
                                  </p:childTnLst>
                                </p:cTn>
                              </p:par>
                            </p:childTnLst>
                          </p:cTn>
                        </p:par>
                        <p:par>
                          <p:cTn id="23" fill="hold">
                            <p:stCondLst>
                              <p:cond delay="7750"/>
                            </p:stCondLst>
                            <p:childTnLst>
                              <p:par>
                                <p:cTn id="24" presetID="16" presetClass="entr" presetSubtype="21" fill="hold" nodeType="afterEffect">
                                  <p:stCondLst>
                                    <p:cond delay="500"/>
                                  </p:stCondLst>
                                  <p:childTnLst>
                                    <p:set>
                                      <p:cBhvr>
                                        <p:cTn id="25" dur="1" fill="hold">
                                          <p:stCondLst>
                                            <p:cond delay="0"/>
                                          </p:stCondLst>
                                        </p:cTn>
                                        <p:tgtEl>
                                          <p:spTgt spid="9">
                                            <p:txEl>
                                              <p:pRg st="7" end="7"/>
                                            </p:txEl>
                                          </p:spTgt>
                                        </p:tgtEl>
                                        <p:attrNameLst>
                                          <p:attrName>style.visibility</p:attrName>
                                        </p:attrNameLst>
                                      </p:cBhvr>
                                      <p:to>
                                        <p:strVal val="visible"/>
                                      </p:to>
                                    </p:set>
                                    <p:animEffect transition="in" filter="barn(inVertical)">
                                      <p:cBhvr>
                                        <p:cTn id="26" dur="1500"/>
                                        <p:tgtEl>
                                          <p:spTgt spid="9">
                                            <p:txEl>
                                              <p:pRg st="7" end="7"/>
                                            </p:txEl>
                                          </p:spTgt>
                                        </p:tgtEl>
                                      </p:cBhvr>
                                    </p:animEffect>
                                  </p:childTnLst>
                                </p:cTn>
                              </p:par>
                            </p:childTnLst>
                          </p:cTn>
                        </p:par>
                        <p:par>
                          <p:cTn id="27" fill="hold">
                            <p:stCondLst>
                              <p:cond delay="9750"/>
                            </p:stCondLst>
                            <p:childTnLst>
                              <p:par>
                                <p:cTn id="28" presetID="16" presetClass="entr" presetSubtype="21" fill="hold" nodeType="afterEffect">
                                  <p:stCondLst>
                                    <p:cond delay="500"/>
                                  </p:stCondLst>
                                  <p:childTnLst>
                                    <p:set>
                                      <p:cBhvr>
                                        <p:cTn id="29" dur="1" fill="hold">
                                          <p:stCondLst>
                                            <p:cond delay="0"/>
                                          </p:stCondLst>
                                        </p:cTn>
                                        <p:tgtEl>
                                          <p:spTgt spid="9">
                                            <p:txEl>
                                              <p:pRg st="8" end="8"/>
                                            </p:txEl>
                                          </p:spTgt>
                                        </p:tgtEl>
                                        <p:attrNameLst>
                                          <p:attrName>style.visibility</p:attrName>
                                        </p:attrNameLst>
                                      </p:cBhvr>
                                      <p:to>
                                        <p:strVal val="visible"/>
                                      </p:to>
                                    </p:set>
                                    <p:animEffect transition="in" filter="barn(inVertical)">
                                      <p:cBhvr>
                                        <p:cTn id="30" dur="1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24000"/>
                    </a14:imgEffect>
                  </a14:imgLayer>
                </a14:imgProps>
              </a:ext>
              <a:ext uri="{28A0092B-C50C-407E-A947-70E740481C1C}">
                <a14:useLocalDpi xmlns:a14="http://schemas.microsoft.com/office/drawing/2010/main" val="0"/>
              </a:ext>
            </a:extLst>
          </a:blip>
          <a:stretch>
            <a:fillRect/>
          </a:stretch>
        </p:blipFill>
        <p:spPr>
          <a:xfrm>
            <a:off x="478971" y="777473"/>
            <a:ext cx="3124200" cy="1671813"/>
          </a:xfrm>
          <a:prstGeom prst="rect">
            <a:avLst/>
          </a:prstGeom>
          <a:ln>
            <a:noFill/>
          </a:ln>
          <a:effectLst>
            <a:outerShdw blurRad="101600" dist="12700" dir="2700000" algn="tl" rotWithShape="0">
              <a:srgbClr val="333333">
                <a:alpha val="84000"/>
              </a:srgbClr>
            </a:outerShdw>
          </a:effectLst>
        </p:spPr>
      </p:pic>
      <p:sp>
        <p:nvSpPr>
          <p:cNvPr id="2" name="Rectangle 1"/>
          <p:cNvSpPr/>
          <p:nvPr/>
        </p:nvSpPr>
        <p:spPr>
          <a:xfrm>
            <a:off x="381000" y="2819400"/>
            <a:ext cx="4495800" cy="3416320"/>
          </a:xfrm>
          <a:prstGeom prst="rect">
            <a:avLst/>
          </a:prstGeom>
          <a:ln w="38100">
            <a:solidFill>
              <a:srgbClr val="92D050"/>
            </a:solidFill>
          </a:ln>
          <a:scene3d>
            <a:camera prst="orthographicFront"/>
            <a:lightRig rig="threePt" dir="t"/>
          </a:scene3d>
          <a:sp3d>
            <a:bevelT w="139700" prst="cross"/>
          </a:sp3d>
        </p:spPr>
        <p:txBody>
          <a:bodyPr wrap="square">
            <a:spAutoFit/>
          </a:bodyPr>
          <a:lstStyle/>
          <a:p>
            <a:pPr marL="342900" lvl="0" indent="-342900">
              <a:buFont typeface="Arial" panose="020B0604020202020204" pitchFamily="34" charset="0"/>
              <a:buChar char="•"/>
            </a:pPr>
            <a:r>
              <a:rPr lang="en-US" sz="2200" dirty="0" smtClean="0"/>
              <a:t>You get </a:t>
            </a:r>
            <a:r>
              <a:rPr lang="en-US" sz="2200" dirty="0"/>
              <a:t>Unlimited Talk, Text and High Speed Data in the U.S. and Mexico with no roaming </a:t>
            </a:r>
            <a:r>
              <a:rPr lang="en-US" sz="2200" dirty="0" smtClean="0"/>
              <a:t>charges</a:t>
            </a:r>
          </a:p>
          <a:p>
            <a:pPr lvl="0"/>
            <a:endParaRPr lang="en-US" sz="1000" dirty="0" smtClean="0"/>
          </a:p>
          <a:p>
            <a:pPr marL="342900" indent="-342900">
              <a:buFont typeface="Arial" panose="020B0604020202020204" pitchFamily="34" charset="0"/>
              <a:buChar char="•"/>
            </a:pPr>
            <a:r>
              <a:rPr lang="en-US" sz="2200" dirty="0" smtClean="0"/>
              <a:t>Plans include Unlimited </a:t>
            </a:r>
            <a:r>
              <a:rPr lang="en-US" sz="2200" dirty="0"/>
              <a:t>International </a:t>
            </a:r>
            <a:r>
              <a:rPr lang="en-US" sz="2200" dirty="0" smtClean="0"/>
              <a:t>Calling </a:t>
            </a:r>
            <a:r>
              <a:rPr lang="en-US" sz="2200" dirty="0"/>
              <a:t>to Select </a:t>
            </a:r>
            <a:r>
              <a:rPr lang="en-US" sz="2200" dirty="0" smtClean="0"/>
              <a:t>Destinations </a:t>
            </a:r>
            <a:r>
              <a:rPr lang="en-US" sz="2000" dirty="0" smtClean="0"/>
              <a:t>(with up </a:t>
            </a:r>
            <a:r>
              <a:rPr lang="en-US" sz="2000" dirty="0"/>
              <a:t>to 15 unique numbers per 30-Day Plan </a:t>
            </a:r>
            <a:r>
              <a:rPr lang="en-US" sz="2000" dirty="0" smtClean="0"/>
              <a:t>cycle)</a:t>
            </a:r>
          </a:p>
          <a:p>
            <a:endParaRPr lang="en-US" sz="1000" dirty="0"/>
          </a:p>
          <a:p>
            <a:pPr marL="342900" indent="-342900">
              <a:buFont typeface="Arial" panose="020B0604020202020204" pitchFamily="34" charset="0"/>
              <a:buChar char="•"/>
            </a:pPr>
            <a:r>
              <a:rPr lang="en-US" sz="2200" dirty="0" smtClean="0"/>
              <a:t>Unlimited </a:t>
            </a:r>
            <a:r>
              <a:rPr lang="en-US" sz="2200" dirty="0"/>
              <a:t>Calls and Texts from Mexico with no roaming </a:t>
            </a:r>
            <a:r>
              <a:rPr lang="en-US" sz="2200" dirty="0" smtClean="0"/>
              <a:t>charges</a:t>
            </a:r>
            <a:endParaRPr lang="en-US" sz="2400" dirty="0" smtClean="0"/>
          </a:p>
        </p:txBody>
      </p:sp>
      <p:sp>
        <p:nvSpPr>
          <p:cNvPr id="6" name="TextBox 5"/>
          <p:cNvSpPr txBox="1"/>
          <p:nvPr/>
        </p:nvSpPr>
        <p:spPr>
          <a:xfrm>
            <a:off x="5334000" y="2617113"/>
            <a:ext cx="3540642" cy="430887"/>
          </a:xfrm>
          <a:prstGeom prst="rect">
            <a:avLst/>
          </a:prstGeom>
          <a:noFill/>
        </p:spPr>
        <p:txBody>
          <a:bodyPr wrap="square" rtlCol="0">
            <a:spAutoFit/>
          </a:bodyPr>
          <a:lstStyle/>
          <a:p>
            <a:pPr algn="ctr"/>
            <a:r>
              <a:rPr lang="en-US" sz="2200" b="1" u="sng" dirty="0" smtClean="0">
                <a:effectLst>
                  <a:outerShdw blurRad="38100" dist="38100" dir="2700000" algn="tl">
                    <a:srgbClr val="000000">
                      <a:alpha val="43137"/>
                    </a:srgbClr>
                  </a:outerShdw>
                </a:effectLst>
              </a:rPr>
              <a:t>5 Airtime Plans</a:t>
            </a:r>
          </a:p>
        </p:txBody>
      </p:sp>
      <p:graphicFrame>
        <p:nvGraphicFramePr>
          <p:cNvPr id="7" name="Table 6"/>
          <p:cNvGraphicFramePr>
            <a:graphicFrameLocks noGrp="1"/>
          </p:cNvGraphicFramePr>
          <p:nvPr>
            <p:extLst>
              <p:ext uri="{D42A27DB-BD31-4B8C-83A1-F6EECF244321}">
                <p14:modId xmlns:p14="http://schemas.microsoft.com/office/powerpoint/2010/main" val="885410516"/>
              </p:ext>
            </p:extLst>
          </p:nvPr>
        </p:nvGraphicFramePr>
        <p:xfrm>
          <a:off x="5715000" y="3076575"/>
          <a:ext cx="2743200" cy="1684020"/>
        </p:xfrm>
        <a:graphic>
          <a:graphicData uri="http://schemas.openxmlformats.org/drawingml/2006/table">
            <a:tbl>
              <a:tblPr>
                <a:tableStyleId>{2D5ABB26-0587-4C30-8999-92F81FD0307C}</a:tableStyleId>
              </a:tblPr>
              <a:tblGrid>
                <a:gridCol w="2743200"/>
              </a:tblGrid>
              <a:tr h="244566">
                <a:tc>
                  <a:txBody>
                    <a:bodyPr/>
                    <a:lstStyle/>
                    <a:p>
                      <a:pPr algn="ctr" fontAlgn="b"/>
                      <a:r>
                        <a:rPr lang="en-US" sz="1800" b="1" i="0" u="none" strike="noStrike" dirty="0" smtClean="0">
                          <a:solidFill>
                            <a:srgbClr val="000000"/>
                          </a:solidFill>
                          <a:effectLst/>
                          <a:latin typeface="Adobe Devanagari" pitchFamily="18" charset="0"/>
                          <a:ea typeface="Adobe Fan Heiti Std B" pitchFamily="34" charset="-128"/>
                          <a:cs typeface="Adobe Devanagari" pitchFamily="18" charset="0"/>
                        </a:rPr>
                        <a:t>Unlimited </a:t>
                      </a:r>
                      <a:r>
                        <a:rPr lang="en-US" sz="1800" b="1" i="0" u="none" strike="noStrike" dirty="0">
                          <a:solidFill>
                            <a:srgbClr val="000000"/>
                          </a:solidFill>
                          <a:effectLst/>
                          <a:latin typeface="Adobe Devanagari" pitchFamily="18" charset="0"/>
                          <a:ea typeface="Adobe Fan Heiti Std B" pitchFamily="34" charset="-128"/>
                          <a:cs typeface="Adobe Devanagari" pitchFamily="18" charset="0"/>
                        </a:rPr>
                        <a:t>&amp; ILD $25</a:t>
                      </a:r>
                    </a:p>
                  </a:txBody>
                  <a:tcPr marL="9525" marR="9525" marT="9525" marB="0" anchor="b"/>
                </a:tc>
              </a:tr>
              <a:tr h="244566">
                <a:tc>
                  <a:txBody>
                    <a:bodyPr/>
                    <a:lstStyle/>
                    <a:p>
                      <a:pPr algn="ctr" fontAlgn="b"/>
                      <a:r>
                        <a:rPr lang="en-US" sz="1800" b="1" i="0" u="none" strike="noStrike" dirty="0" smtClean="0">
                          <a:solidFill>
                            <a:srgbClr val="000000"/>
                          </a:solidFill>
                          <a:effectLst/>
                          <a:latin typeface="Adobe Devanagari" pitchFamily="18" charset="0"/>
                          <a:ea typeface="Adobe Fan Heiti Std B" pitchFamily="34" charset="-128"/>
                          <a:cs typeface="Adobe Devanagari" pitchFamily="18" charset="0"/>
                        </a:rPr>
                        <a:t>Unlimited </a:t>
                      </a:r>
                      <a:r>
                        <a:rPr lang="en-US" sz="1800" b="1" i="0" u="none" strike="noStrike" dirty="0">
                          <a:solidFill>
                            <a:srgbClr val="000000"/>
                          </a:solidFill>
                          <a:effectLst/>
                          <a:latin typeface="Adobe Devanagari" pitchFamily="18" charset="0"/>
                          <a:ea typeface="Adobe Fan Heiti Std B" pitchFamily="34" charset="-128"/>
                          <a:cs typeface="Adobe Devanagari" pitchFamily="18" charset="0"/>
                        </a:rPr>
                        <a:t>&amp; ILD 4GB $40</a:t>
                      </a:r>
                    </a:p>
                  </a:txBody>
                  <a:tcPr marL="9525" marR="9525" marT="9525" marB="0" anchor="b"/>
                </a:tc>
              </a:tr>
              <a:tr h="244566">
                <a:tc>
                  <a:txBody>
                    <a:bodyPr/>
                    <a:lstStyle/>
                    <a:p>
                      <a:pPr algn="ctr" fontAlgn="b"/>
                      <a:r>
                        <a:rPr lang="en-US" sz="1800" b="1" i="0" u="none" strike="noStrike" dirty="0" smtClean="0">
                          <a:solidFill>
                            <a:srgbClr val="000000"/>
                          </a:solidFill>
                          <a:effectLst/>
                          <a:latin typeface="Adobe Devanagari" pitchFamily="18" charset="0"/>
                          <a:ea typeface="Adobe Fan Heiti Std B" pitchFamily="34" charset="-128"/>
                          <a:cs typeface="Adobe Devanagari" pitchFamily="18" charset="0"/>
                        </a:rPr>
                        <a:t>Unlimited </a:t>
                      </a:r>
                      <a:r>
                        <a:rPr lang="en-US" sz="1800" b="1" i="0" u="none" strike="noStrike" dirty="0">
                          <a:solidFill>
                            <a:srgbClr val="000000"/>
                          </a:solidFill>
                          <a:effectLst/>
                          <a:latin typeface="Adobe Devanagari" pitchFamily="18" charset="0"/>
                          <a:ea typeface="Adobe Fan Heiti Std B" pitchFamily="34" charset="-128"/>
                          <a:cs typeface="Adobe Devanagari" pitchFamily="18" charset="0"/>
                        </a:rPr>
                        <a:t>&amp; ILD 5GB $50</a:t>
                      </a:r>
                    </a:p>
                  </a:txBody>
                  <a:tcPr marL="9525" marR="9525" marT="9525" marB="0" anchor="b"/>
                </a:tc>
              </a:tr>
              <a:tr h="717286">
                <a:tc>
                  <a:txBody>
                    <a:bodyPr/>
                    <a:lstStyle/>
                    <a:p>
                      <a:pPr algn="ctr" fontAlgn="b"/>
                      <a:r>
                        <a:rPr lang="en-US" sz="1800" b="1" i="0" u="none" strike="noStrike" dirty="0" smtClean="0">
                          <a:solidFill>
                            <a:srgbClr val="000000"/>
                          </a:solidFill>
                          <a:effectLst/>
                          <a:latin typeface="Adobe Devanagari" pitchFamily="18" charset="0"/>
                          <a:ea typeface="Adobe Fan Heiti Std B" pitchFamily="34" charset="-128"/>
                          <a:cs typeface="Adobe Devanagari" pitchFamily="18" charset="0"/>
                        </a:rPr>
                        <a:t>Unlimited and ILD $55</a:t>
                      </a:r>
                    </a:p>
                    <a:p>
                      <a:pPr marL="0" marR="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Adobe Devanagari" pitchFamily="18" charset="0"/>
                          <a:ea typeface="Adobe Fan Heiti Std B" pitchFamily="34" charset="-128"/>
                          <a:cs typeface="Adobe Devanagari" pitchFamily="18" charset="0"/>
                        </a:rPr>
                        <a:t>Unlimited &amp; ILD $60</a:t>
                      </a:r>
                    </a:p>
                    <a:p>
                      <a:pPr algn="ctr" fontAlgn="b"/>
                      <a:endParaRPr lang="en-US" sz="1800" b="1" i="0" u="none" strike="noStrike" dirty="0">
                        <a:solidFill>
                          <a:srgbClr val="000000"/>
                        </a:solidFill>
                        <a:effectLst/>
                        <a:latin typeface="Adobe Devanagari" pitchFamily="18" charset="0"/>
                        <a:ea typeface="Adobe Fan Heiti Std B" pitchFamily="34" charset="-128"/>
                        <a:cs typeface="Adobe Devanagari" pitchFamily="18" charset="0"/>
                      </a:endParaRPr>
                    </a:p>
                  </a:txBody>
                  <a:tcPr marL="9525" marR="9525" marT="9525"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13304547"/>
              </p:ext>
            </p:extLst>
          </p:nvPr>
        </p:nvGraphicFramePr>
        <p:xfrm>
          <a:off x="6096000" y="4953000"/>
          <a:ext cx="1930400" cy="1419225"/>
        </p:xfrm>
        <a:graphic>
          <a:graphicData uri="http://schemas.openxmlformats.org/drawingml/2006/table">
            <a:tbl>
              <a:tblPr>
                <a:tableStyleId>{2D5ABB26-0587-4C30-8999-92F81FD0307C}</a:tableStyleId>
              </a:tblPr>
              <a:tblGrid>
                <a:gridCol w="1930400"/>
              </a:tblGrid>
              <a:tr h="236220">
                <a:tc>
                  <a:txBody>
                    <a:bodyPr/>
                    <a:lstStyle/>
                    <a:p>
                      <a:pPr algn="ctr" fontAlgn="b"/>
                      <a:r>
                        <a:rPr lang="en-US" sz="1800" b="1" u="none" strike="noStrike" dirty="0" smtClean="0">
                          <a:effectLst/>
                          <a:latin typeface="Adobe Devanagari" pitchFamily="18" charset="0"/>
                          <a:ea typeface="Adobe Fan Heiti Std B" pitchFamily="34" charset="-128"/>
                          <a:cs typeface="Adobe Devanagari" pitchFamily="18" charset="0"/>
                        </a:rPr>
                        <a:t>Z232</a:t>
                      </a:r>
                      <a:endParaRPr lang="en-US" sz="1800" b="1" i="0" u="none" strike="noStrike" dirty="0">
                        <a:solidFill>
                          <a:srgbClr val="000000"/>
                        </a:solidFill>
                        <a:effectLst/>
                        <a:latin typeface="Adobe Devanagari" pitchFamily="18" charset="0"/>
                        <a:ea typeface="Adobe Fan Heiti Std B" pitchFamily="34" charset="-128"/>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ea typeface="Adobe Fan Heiti Std B" pitchFamily="34" charset="-128"/>
                          <a:cs typeface="Adobe Devanagari" pitchFamily="18" charset="0"/>
                        </a:rPr>
                        <a:t>798</a:t>
                      </a:r>
                      <a:endParaRPr lang="en-US" sz="1800" b="1" i="0" u="none" strike="noStrike" dirty="0">
                        <a:solidFill>
                          <a:srgbClr val="000000"/>
                        </a:solidFill>
                        <a:effectLst/>
                        <a:latin typeface="Adobe Devanagari" pitchFamily="18" charset="0"/>
                        <a:ea typeface="Adobe Fan Heiti Std B" pitchFamily="34" charset="-128"/>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ea typeface="Adobe Fan Heiti Std B" pitchFamily="34" charset="-128"/>
                          <a:cs typeface="Adobe Devanagari" pitchFamily="18" charset="0"/>
                        </a:rPr>
                        <a:t>ZTE </a:t>
                      </a:r>
                      <a:r>
                        <a:rPr lang="en-US" sz="1800" b="1" u="none" strike="noStrike" dirty="0">
                          <a:effectLst/>
                          <a:latin typeface="Adobe Devanagari" pitchFamily="18" charset="0"/>
                          <a:ea typeface="Adobe Fan Heiti Std B" pitchFamily="34" charset="-128"/>
                          <a:cs typeface="Adobe Devanagari" pitchFamily="18" charset="0"/>
                        </a:rPr>
                        <a:t>861</a:t>
                      </a:r>
                      <a:endParaRPr lang="en-US" sz="1800" b="1" i="0" u="none" strike="noStrike" dirty="0">
                        <a:solidFill>
                          <a:srgbClr val="000000"/>
                        </a:solidFill>
                        <a:effectLst/>
                        <a:latin typeface="Adobe Devanagari" pitchFamily="18" charset="0"/>
                        <a:ea typeface="Adobe Fan Heiti Std B" pitchFamily="34" charset="-128"/>
                        <a:cs typeface="Adobe Devanagari" pitchFamily="18" charset="0"/>
                      </a:endParaRPr>
                    </a:p>
                  </a:txBody>
                  <a:tcPr marL="9525" marR="9525" marT="9525" marB="0" anchor="b"/>
                </a:tc>
              </a:tr>
              <a:tr h="0">
                <a:tc>
                  <a:txBody>
                    <a:bodyPr/>
                    <a:lstStyle/>
                    <a:p>
                      <a:pPr algn="ctr" fontAlgn="b"/>
                      <a:r>
                        <a:rPr lang="en-US" sz="1800" b="1" u="none" strike="noStrike" dirty="0" smtClean="0">
                          <a:effectLst/>
                          <a:latin typeface="Adobe Devanagari" pitchFamily="18" charset="0"/>
                          <a:ea typeface="Adobe Fan Heiti Std B" pitchFamily="34" charset="-128"/>
                          <a:cs typeface="Adobe Devanagari" pitchFamily="18" charset="0"/>
                        </a:rPr>
                        <a:t>LG57BL</a:t>
                      </a:r>
                      <a:endParaRPr lang="en-US" sz="1800" b="1" i="0" u="none" strike="noStrike" dirty="0">
                        <a:solidFill>
                          <a:srgbClr val="000000"/>
                        </a:solidFill>
                        <a:effectLst/>
                        <a:latin typeface="Adobe Devanagari" pitchFamily="18" charset="0"/>
                        <a:ea typeface="Adobe Fan Heiti Std B" pitchFamily="34" charset="-128"/>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ea typeface="Adobe Fan Heiti Std B" pitchFamily="34" charset="-128"/>
                          <a:cs typeface="Adobe Devanagari" pitchFamily="18" charset="0"/>
                        </a:rPr>
                        <a:t>S550</a:t>
                      </a:r>
                      <a:endParaRPr lang="en-US" sz="1800" b="1" i="0" u="none" strike="noStrike" dirty="0">
                        <a:solidFill>
                          <a:srgbClr val="000000"/>
                        </a:solidFill>
                        <a:effectLst/>
                        <a:latin typeface="Adobe Devanagari" pitchFamily="18" charset="0"/>
                        <a:ea typeface="Adobe Fan Heiti Std B" pitchFamily="34" charset="-128"/>
                        <a:cs typeface="Adobe Devanagari" pitchFamily="18" charset="0"/>
                      </a:endParaRPr>
                    </a:p>
                  </a:txBody>
                  <a:tcPr marL="9525" marR="9525" marT="9525" marB="0" anchor="b"/>
                </a:tc>
              </a:tr>
            </a:tbl>
          </a:graphicData>
        </a:graphic>
      </p:graphicFrame>
      <p:sp>
        <p:nvSpPr>
          <p:cNvPr id="10" name="TextBox 9"/>
          <p:cNvSpPr txBox="1"/>
          <p:nvPr/>
        </p:nvSpPr>
        <p:spPr>
          <a:xfrm>
            <a:off x="5562600" y="4572000"/>
            <a:ext cx="3048000" cy="430887"/>
          </a:xfrm>
          <a:prstGeom prst="rect">
            <a:avLst/>
          </a:prstGeom>
          <a:noFill/>
        </p:spPr>
        <p:txBody>
          <a:bodyPr wrap="square" rtlCol="0">
            <a:spAutoFit/>
          </a:bodyPr>
          <a:lstStyle/>
          <a:p>
            <a:pPr algn="ctr"/>
            <a:r>
              <a:rPr lang="en-US" sz="2200" b="1" u="sng" dirty="0" smtClean="0">
                <a:effectLst>
                  <a:outerShdw blurRad="38100" dist="38100" dir="2700000" algn="tl">
                    <a:srgbClr val="000000">
                      <a:alpha val="43137"/>
                    </a:srgbClr>
                  </a:outerShdw>
                </a:effectLst>
              </a:rPr>
              <a:t>5 Handset Options</a:t>
            </a:r>
          </a:p>
        </p:txBody>
      </p:sp>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705600" y="762000"/>
            <a:ext cx="2286000" cy="1447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762000"/>
            <a:ext cx="2183622" cy="1468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Group 12"/>
          <p:cNvGrpSpPr/>
          <p:nvPr/>
        </p:nvGrpSpPr>
        <p:grpSpPr>
          <a:xfrm>
            <a:off x="76200" y="76200"/>
            <a:ext cx="8991600" cy="6705600"/>
            <a:chOff x="76200" y="76200"/>
            <a:chExt cx="8991600" cy="6705600"/>
          </a:xfrm>
        </p:grpSpPr>
        <p:pic>
          <p:nvPicPr>
            <p:cNvPr id="14" name="Picture 13" descr="SimpleMobile_GradientBar.png"/>
            <p:cNvPicPr>
              <a:picLocks noChangeAspect="1"/>
            </p:cNvPicPr>
            <p:nvPr/>
          </p:nvPicPr>
          <p:blipFill>
            <a:blip r:embed="rId6" cstate="print"/>
            <a:stretch>
              <a:fillRect/>
            </a:stretch>
          </p:blipFill>
          <p:spPr>
            <a:xfrm rot="10800000">
              <a:off x="76200" y="6553199"/>
              <a:ext cx="8991600" cy="228600"/>
            </a:xfrm>
            <a:prstGeom prst="rect">
              <a:avLst/>
            </a:prstGeom>
          </p:spPr>
        </p:pic>
        <p:pic>
          <p:nvPicPr>
            <p:cNvPr id="15" name="Picture 14" descr="SimpleMobile_GradientBar.png"/>
            <p:cNvPicPr>
              <a:picLocks noChangeAspect="1"/>
            </p:cNvPicPr>
            <p:nvPr/>
          </p:nvPicPr>
          <p:blipFill>
            <a:blip r:embed="rId6" cstate="print"/>
            <a:stretch>
              <a:fillRect/>
            </a:stretch>
          </p:blipFill>
          <p:spPr>
            <a:xfrm>
              <a:off x="76200" y="76200"/>
              <a:ext cx="8991600" cy="609600"/>
            </a:xfrm>
            <a:prstGeom prst="rect">
              <a:avLst/>
            </a:prstGeom>
          </p:spPr>
        </p:pic>
        <p:sp>
          <p:nvSpPr>
            <p:cNvPr id="16" name="Rectangle 15"/>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Tree>
    <p:extLst>
      <p:ext uri="{BB962C8B-B14F-4D97-AF65-F5344CB8AC3E}">
        <p14:creationId xmlns:p14="http://schemas.microsoft.com/office/powerpoint/2010/main" val="42641412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6" presetClass="entr" presetSubtype="16" fill="hold"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1500"/>
                                        <p:tgtEl>
                                          <p:spTgt spid="2">
                                            <p:txEl>
                                              <p:pRg st="0" end="0"/>
                                            </p:txEl>
                                          </p:spTgt>
                                        </p:tgtEl>
                                      </p:cBhvr>
                                    </p:animEffect>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circle(in)">
                                      <p:cBhvr>
                                        <p:cTn id="18" dur="1500"/>
                                        <p:tgtEl>
                                          <p:spTgt spid="2">
                                            <p:txEl>
                                              <p:pRg st="2" end="2"/>
                                            </p:txEl>
                                          </p:spTgt>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circle(in)">
                                      <p:cBhvr>
                                        <p:cTn id="22" dur="1500"/>
                                        <p:tgtEl>
                                          <p:spTgt spid="2">
                                            <p:txEl>
                                              <p:pRg st="4" end="4"/>
                                            </p:txEl>
                                          </p:spTgt>
                                        </p:tgtEl>
                                      </p:cBhvr>
                                    </p:animEffect>
                                  </p:childTnLst>
                                </p:cTn>
                              </p:par>
                            </p:childTnLst>
                          </p:cTn>
                        </p:par>
                        <p:par>
                          <p:cTn id="23" fill="hold">
                            <p:stCondLst>
                              <p:cond delay="4500"/>
                            </p:stCondLst>
                            <p:childTnLst>
                              <p:par>
                                <p:cTn id="24" presetID="42" presetClass="entr" presetSubtype="0" fill="hold" grpId="0"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6000"/>
                            </p:stCondLst>
                            <p:childTnLst>
                              <p:par>
                                <p:cTn id="30" presetID="16" presetClass="entr" presetSubtype="21"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1000"/>
                                        <p:tgtEl>
                                          <p:spTgt spid="7"/>
                                        </p:tgtEl>
                                      </p:cBhvr>
                                    </p:animEffect>
                                  </p:childTnLst>
                                </p:cTn>
                              </p:par>
                            </p:childTnLst>
                          </p:cTn>
                        </p:par>
                        <p:par>
                          <p:cTn id="33" fill="hold">
                            <p:stCondLst>
                              <p:cond delay="7500"/>
                            </p:stCondLst>
                            <p:childTnLst>
                              <p:par>
                                <p:cTn id="34" presetID="42" presetClass="entr" presetSubtype="0" fill="hold" grpId="0" nodeType="after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9000"/>
                            </p:stCondLst>
                            <p:childTnLst>
                              <p:par>
                                <p:cTn id="40" presetID="16" presetClass="entr" presetSubtype="21" fill="hold" nodeType="afterEffect">
                                  <p:stCondLst>
                                    <p:cond delay="50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Plans &amp; Phones Overview</a:t>
            </a:r>
            <a:endParaRPr lang="en-US" b="1" dirty="0"/>
          </a:p>
        </p:txBody>
      </p:sp>
      <p:grpSp>
        <p:nvGrpSpPr>
          <p:cNvPr id="4" name="Group 3"/>
          <p:cNvGrpSpPr/>
          <p:nvPr/>
        </p:nvGrpSpPr>
        <p:grpSpPr>
          <a:xfrm>
            <a:off x="76200" y="76200"/>
            <a:ext cx="8991600" cy="6705600"/>
            <a:chOff x="76200" y="76200"/>
            <a:chExt cx="8991600" cy="6705600"/>
          </a:xfrm>
        </p:grpSpPr>
        <p:pic>
          <p:nvPicPr>
            <p:cNvPr id="5" name="Picture 4"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6" name="Picture 5"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04" y="1983584"/>
            <a:ext cx="1425496" cy="1826416"/>
          </a:xfrm>
          <a:prstGeom prst="rect">
            <a:avLst/>
          </a:prstGeom>
        </p:spPr>
      </p:pic>
      <p:pic>
        <p:nvPicPr>
          <p:cNvPr id="9" name="Picture 8"/>
          <p:cNvPicPr>
            <a:picLocks/>
          </p:cNvPicPr>
          <p:nvPr/>
        </p:nvPicPr>
        <p:blipFill>
          <a:blip r:embed="rId4">
            <a:extLst>
              <a:ext uri="{28A0092B-C50C-407E-A947-70E740481C1C}">
                <a14:useLocalDpi xmlns:a14="http://schemas.microsoft.com/office/drawing/2010/main" val="0"/>
              </a:ext>
            </a:extLst>
          </a:blip>
          <a:stretch>
            <a:fillRect/>
          </a:stretch>
        </p:blipFill>
        <p:spPr>
          <a:xfrm>
            <a:off x="7086600" y="1981200"/>
            <a:ext cx="1426464" cy="1828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983584"/>
            <a:ext cx="1425495" cy="1826416"/>
          </a:xfrm>
          <a:prstGeom prst="rect">
            <a:avLst/>
          </a:prstGeom>
        </p:spPr>
      </p:pic>
      <p:pic>
        <p:nvPicPr>
          <p:cNvPr id="11" name="Picture 10"/>
          <p:cNvPicPr>
            <a:picLocks/>
          </p:cNvPicPr>
          <p:nvPr/>
        </p:nvPicPr>
        <p:blipFill>
          <a:blip r:embed="rId6">
            <a:extLst>
              <a:ext uri="{28A0092B-C50C-407E-A947-70E740481C1C}">
                <a14:useLocalDpi xmlns:a14="http://schemas.microsoft.com/office/drawing/2010/main" val="0"/>
              </a:ext>
            </a:extLst>
          </a:blip>
          <a:stretch>
            <a:fillRect/>
          </a:stretch>
        </p:blipFill>
        <p:spPr>
          <a:xfrm>
            <a:off x="3886200" y="1981200"/>
            <a:ext cx="1427356" cy="18288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1981200"/>
            <a:ext cx="1414347" cy="181213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1167" y="4114800"/>
            <a:ext cx="1151033" cy="1752600"/>
          </a:xfrm>
          <a:prstGeom prst="rect">
            <a:avLst/>
          </a:prstGeom>
        </p:spPr>
      </p:pic>
      <p:sp>
        <p:nvSpPr>
          <p:cNvPr id="14" name="TextBox 13"/>
          <p:cNvSpPr txBox="1"/>
          <p:nvPr/>
        </p:nvSpPr>
        <p:spPr>
          <a:xfrm>
            <a:off x="1219200" y="5791200"/>
            <a:ext cx="1081968" cy="369332"/>
          </a:xfrm>
          <a:prstGeom prst="rect">
            <a:avLst/>
          </a:prstGeom>
          <a:noFill/>
        </p:spPr>
        <p:txBody>
          <a:bodyPr wrap="square" rtlCol="0">
            <a:spAutoFit/>
          </a:bodyPr>
          <a:lstStyle/>
          <a:p>
            <a:pPr algn="ctr"/>
            <a:r>
              <a:rPr lang="en-US" dirty="0" smtClean="0"/>
              <a:t>LG 57BL</a:t>
            </a:r>
            <a:endParaRPr lang="en-US" dirty="0"/>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1999" y="4114799"/>
            <a:ext cx="968001" cy="1752601"/>
          </a:xfrm>
          <a:prstGeom prst="rect">
            <a:avLst/>
          </a:prstGeom>
        </p:spPr>
      </p:pic>
      <p:sp>
        <p:nvSpPr>
          <p:cNvPr id="16" name="TextBox 15"/>
          <p:cNvSpPr txBox="1"/>
          <p:nvPr/>
        </p:nvSpPr>
        <p:spPr>
          <a:xfrm>
            <a:off x="2841705" y="5791200"/>
            <a:ext cx="968295" cy="369332"/>
          </a:xfrm>
          <a:prstGeom prst="rect">
            <a:avLst/>
          </a:prstGeom>
          <a:noFill/>
        </p:spPr>
        <p:txBody>
          <a:bodyPr wrap="square" rtlCol="0">
            <a:spAutoFit/>
          </a:bodyPr>
          <a:lstStyle/>
          <a:p>
            <a:pPr algn="ctr"/>
            <a:r>
              <a:rPr lang="en-US" dirty="0" smtClean="0"/>
              <a:t>ZTE 861</a:t>
            </a:r>
            <a:endParaRPr lang="en-US" dirty="0"/>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7200" y="3810000"/>
            <a:ext cx="1047750" cy="2057400"/>
          </a:xfrm>
          <a:prstGeom prst="rect">
            <a:avLst/>
          </a:prstGeom>
        </p:spPr>
      </p:pic>
      <p:sp>
        <p:nvSpPr>
          <p:cNvPr id="18" name="TextBox 17"/>
          <p:cNvSpPr txBox="1"/>
          <p:nvPr/>
        </p:nvSpPr>
        <p:spPr>
          <a:xfrm>
            <a:off x="4457700" y="5791200"/>
            <a:ext cx="723900" cy="369332"/>
          </a:xfrm>
          <a:prstGeom prst="rect">
            <a:avLst/>
          </a:prstGeom>
          <a:noFill/>
        </p:spPr>
        <p:txBody>
          <a:bodyPr wrap="square" rtlCol="0">
            <a:spAutoFit/>
          </a:bodyPr>
          <a:lstStyle/>
          <a:p>
            <a:pPr algn="ctr"/>
            <a:r>
              <a:rPr lang="en-US" dirty="0" smtClean="0"/>
              <a:t>Z232</a:t>
            </a:r>
            <a:endParaRPr lang="en-US" dirty="0"/>
          </a:p>
        </p:txBody>
      </p:sp>
      <p:sp>
        <p:nvSpPr>
          <p:cNvPr id="20" name="TextBox 19"/>
          <p:cNvSpPr txBox="1"/>
          <p:nvPr/>
        </p:nvSpPr>
        <p:spPr>
          <a:xfrm>
            <a:off x="7391400" y="5791200"/>
            <a:ext cx="609600" cy="369332"/>
          </a:xfrm>
          <a:prstGeom prst="rect">
            <a:avLst/>
          </a:prstGeom>
          <a:noFill/>
        </p:spPr>
        <p:txBody>
          <a:bodyPr wrap="square" rtlCol="0">
            <a:spAutoFit/>
          </a:bodyPr>
          <a:lstStyle/>
          <a:p>
            <a:r>
              <a:rPr lang="en-US" dirty="0" smtClean="0"/>
              <a:t>798</a:t>
            </a:r>
            <a:endParaRPr lang="en-US" dirty="0"/>
          </a:p>
        </p:txBody>
      </p:sp>
      <p:sp>
        <p:nvSpPr>
          <p:cNvPr id="21" name="TextBox 20"/>
          <p:cNvSpPr txBox="1"/>
          <p:nvPr/>
        </p:nvSpPr>
        <p:spPr>
          <a:xfrm>
            <a:off x="2667000" y="1447800"/>
            <a:ext cx="3564740" cy="523220"/>
          </a:xfrm>
          <a:prstGeom prst="rect">
            <a:avLst/>
          </a:prstGeom>
          <a:noFill/>
        </p:spPr>
        <p:txBody>
          <a:bodyPr wrap="square" rtlCol="0">
            <a:spAutoFit/>
          </a:bodyPr>
          <a:lstStyle/>
          <a:p>
            <a:pPr algn="ctr"/>
            <a:r>
              <a:rPr lang="en-US" sz="2800" b="1" i="1" dirty="0" smtClean="0">
                <a:effectLst>
                  <a:outerShdw blurRad="38100" dist="38100" dir="2700000" algn="tl">
                    <a:srgbClr val="000000">
                      <a:alpha val="43137"/>
                    </a:srgbClr>
                  </a:outerShdw>
                </a:effectLst>
              </a:rPr>
              <a:t>Unlimited Plans</a:t>
            </a:r>
            <a:endParaRPr lang="en-US" sz="2800" b="1" i="1" dirty="0">
              <a:effectLst>
                <a:outerShdw blurRad="38100" dist="38100" dir="2700000" algn="tl">
                  <a:srgbClr val="000000">
                    <a:alpha val="43137"/>
                  </a:srgbClr>
                </a:outerShdw>
              </a:effectLst>
            </a:endParaRPr>
          </a:p>
        </p:txBody>
      </p:sp>
      <p:pic>
        <p:nvPicPr>
          <p:cNvPr id="3" name="Picture 2"/>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821029" y="4376594"/>
            <a:ext cx="884571" cy="1414606"/>
          </a:xfrm>
          <a:prstGeom prst="rect">
            <a:avLst/>
          </a:prstGeom>
        </p:spPr>
      </p:pic>
      <p:sp>
        <p:nvSpPr>
          <p:cNvPr id="22" name="TextBox 21"/>
          <p:cNvSpPr txBox="1"/>
          <p:nvPr/>
        </p:nvSpPr>
        <p:spPr>
          <a:xfrm>
            <a:off x="5965040" y="5791200"/>
            <a:ext cx="740560" cy="369332"/>
          </a:xfrm>
          <a:prstGeom prst="rect">
            <a:avLst/>
          </a:prstGeom>
          <a:noFill/>
        </p:spPr>
        <p:txBody>
          <a:bodyPr wrap="square" rtlCol="0">
            <a:spAutoFit/>
          </a:bodyPr>
          <a:lstStyle/>
          <a:p>
            <a:pPr algn="ctr"/>
            <a:r>
              <a:rPr lang="en-US" dirty="0" smtClean="0"/>
              <a:t>S550</a:t>
            </a:r>
            <a:endParaRPr lang="en-US" dirty="0"/>
          </a:p>
        </p:txBody>
      </p:sp>
      <p:pic>
        <p:nvPicPr>
          <p:cNvPr id="23" name="Picture 22"/>
          <p:cNvPicPr>
            <a:picLocks noChangeAspect="1"/>
          </p:cNvPicPr>
          <p:nvPr/>
        </p:nvPicPr>
        <p:blipFill rotWithShape="1">
          <a:blip r:embed="rId12">
            <a:extLst>
              <a:ext uri="{28A0092B-C50C-407E-A947-70E740481C1C}">
                <a14:useLocalDpi xmlns:a14="http://schemas.microsoft.com/office/drawing/2010/main" val="0"/>
              </a:ext>
            </a:extLst>
          </a:blip>
          <a:srcRect l="10800" t="12698" r="10109" b="14816"/>
          <a:stretch/>
        </p:blipFill>
        <p:spPr>
          <a:xfrm>
            <a:off x="7248524" y="4299857"/>
            <a:ext cx="828676" cy="1491344"/>
          </a:xfrm>
          <a:prstGeom prst="rect">
            <a:avLst/>
          </a:prstGeom>
        </p:spPr>
      </p:pic>
    </p:spTree>
    <p:extLst>
      <p:ext uri="{BB962C8B-B14F-4D97-AF65-F5344CB8AC3E}">
        <p14:creationId xmlns:p14="http://schemas.microsoft.com/office/powerpoint/2010/main" val="21124469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6" name="Picture 5"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3" name="TextBox 2"/>
          <p:cNvSpPr txBox="1"/>
          <p:nvPr/>
        </p:nvSpPr>
        <p:spPr>
          <a:xfrm>
            <a:off x="914400" y="609600"/>
            <a:ext cx="7315200" cy="769441"/>
          </a:xfrm>
          <a:prstGeom prst="rect">
            <a:avLst/>
          </a:prstGeom>
          <a:noFill/>
        </p:spPr>
        <p:txBody>
          <a:bodyPr wrap="square" rtlCol="0">
            <a:spAutoFit/>
          </a:bodyPr>
          <a:lstStyle/>
          <a:p>
            <a:pPr algn="ctr"/>
            <a:r>
              <a:rPr lang="en-US" sz="4400" b="1" dirty="0"/>
              <a:t>Unlimited Nationwide </a:t>
            </a:r>
            <a:r>
              <a:rPr lang="en-US" sz="4400" b="1" dirty="0" smtClean="0"/>
              <a:t>Plans</a:t>
            </a:r>
            <a:endParaRPr lang="en-US" sz="4400" b="1" dirty="0"/>
          </a:p>
        </p:txBody>
      </p:sp>
      <p:graphicFrame>
        <p:nvGraphicFramePr>
          <p:cNvPr id="22" name="Table 21"/>
          <p:cNvGraphicFramePr>
            <a:graphicFrameLocks noGrp="1"/>
          </p:cNvGraphicFramePr>
          <p:nvPr>
            <p:extLst>
              <p:ext uri="{D42A27DB-BD31-4B8C-83A1-F6EECF244321}">
                <p14:modId xmlns:p14="http://schemas.microsoft.com/office/powerpoint/2010/main" val="916744483"/>
              </p:ext>
            </p:extLst>
          </p:nvPr>
        </p:nvGraphicFramePr>
        <p:xfrm>
          <a:off x="1066800" y="2114550"/>
          <a:ext cx="6934200" cy="3146213"/>
        </p:xfrm>
        <a:graphic>
          <a:graphicData uri="http://schemas.openxmlformats.org/drawingml/2006/table">
            <a:tbl>
              <a:tblPr firstRow="1" firstCol="1" bandRow="1">
                <a:tableStyleId>{2D5ABB26-0587-4C30-8999-92F81FD0307C}</a:tableStyleId>
              </a:tblPr>
              <a:tblGrid>
                <a:gridCol w="856696"/>
                <a:gridCol w="1147637"/>
                <a:gridCol w="1691219"/>
                <a:gridCol w="1629403"/>
                <a:gridCol w="1609245"/>
              </a:tblGrid>
              <a:tr h="933450">
                <a:tc>
                  <a:txBody>
                    <a:bodyPr/>
                    <a:lstStyle/>
                    <a:p>
                      <a:pPr marL="0" marR="0" algn="ctr">
                        <a:spcBef>
                          <a:spcPts val="0"/>
                        </a:spcBef>
                        <a:spcAft>
                          <a:spcPts val="0"/>
                        </a:spcAft>
                      </a:pPr>
                      <a:r>
                        <a:rPr lang="en-US" sz="1600" b="1" dirty="0" smtClean="0">
                          <a:solidFill>
                            <a:schemeClr val="tx1"/>
                          </a:solidFill>
                          <a:effectLst/>
                        </a:rPr>
                        <a:t>MSRP</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73025" marR="73025" algn="ctr">
                        <a:spcBef>
                          <a:spcPts val="0"/>
                        </a:spcBef>
                        <a:spcAft>
                          <a:spcPts val="0"/>
                        </a:spcAft>
                      </a:pPr>
                      <a:r>
                        <a:rPr lang="en-US" sz="1600" b="1" dirty="0">
                          <a:solidFill>
                            <a:schemeClr val="tx1"/>
                          </a:solidFill>
                          <a:effectLst/>
                        </a:rPr>
                        <a:t>Service Days</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63830" marR="163830" algn="ctr">
                        <a:lnSpc>
                          <a:spcPts val="1415"/>
                        </a:lnSpc>
                        <a:spcBef>
                          <a:spcPts val="290"/>
                        </a:spcBef>
                        <a:spcAft>
                          <a:spcPts val="0"/>
                        </a:spcAft>
                      </a:pPr>
                      <a:r>
                        <a:rPr lang="en-US" sz="1600" b="1" dirty="0">
                          <a:solidFill>
                            <a:schemeClr val="tx1"/>
                          </a:solidFill>
                          <a:effectLst/>
                        </a:rPr>
                        <a:t>Talk, Text and International text</a:t>
                      </a:r>
                      <a:endParaRPr lang="en-US" sz="1400" b="1" dirty="0">
                        <a:solidFill>
                          <a:schemeClr val="tx1"/>
                        </a:solidFill>
                        <a:effectLst/>
                      </a:endParaRPr>
                    </a:p>
                    <a:p>
                      <a:pPr marL="0" marR="0" algn="ctr">
                        <a:spcBef>
                          <a:spcPts val="0"/>
                        </a:spcBef>
                        <a:spcAft>
                          <a:spcPts val="0"/>
                        </a:spcAft>
                      </a:pPr>
                      <a:r>
                        <a:rPr lang="en-US" sz="1050" b="1" dirty="0" smtClean="0">
                          <a:solidFill>
                            <a:schemeClr val="tx1"/>
                          </a:solidFill>
                          <a:effectLst/>
                        </a:rPr>
                        <a:t>from U.S. and Mexico</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63830" marR="163830" algn="ctr">
                        <a:lnSpc>
                          <a:spcPts val="1415"/>
                        </a:lnSpc>
                        <a:spcBef>
                          <a:spcPts val="290"/>
                        </a:spcBef>
                        <a:spcAft>
                          <a:spcPts val="0"/>
                        </a:spcAft>
                      </a:pPr>
                      <a:r>
                        <a:rPr lang="en-US" sz="1600" b="1" dirty="0">
                          <a:solidFill>
                            <a:schemeClr val="tx1"/>
                          </a:solidFill>
                          <a:effectLst/>
                        </a:rPr>
                        <a:t>Data</a:t>
                      </a:r>
                      <a:endParaRPr lang="en-US" sz="1400" b="1" dirty="0">
                        <a:solidFill>
                          <a:schemeClr val="tx1"/>
                        </a:solidFill>
                        <a:effectLst/>
                      </a:endParaRPr>
                    </a:p>
                    <a:p>
                      <a:pPr marL="0" marR="0" algn="ctr">
                        <a:spcBef>
                          <a:spcPts val="0"/>
                        </a:spcBef>
                        <a:spcAft>
                          <a:spcPts val="0"/>
                        </a:spcAft>
                      </a:pPr>
                      <a:r>
                        <a:rPr lang="en-US" sz="1050" b="1" dirty="0">
                          <a:solidFill>
                            <a:schemeClr val="tx1"/>
                          </a:solidFill>
                          <a:effectLst/>
                        </a:rPr>
                        <a:t>in the U.S. and Mexico</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73025" marR="73025" algn="ctr">
                        <a:spcBef>
                          <a:spcPts val="0"/>
                        </a:spcBef>
                        <a:spcAft>
                          <a:spcPts val="0"/>
                        </a:spcAft>
                        <a:tabLst>
                          <a:tab pos="1622425" algn="l"/>
                        </a:tabLst>
                      </a:pPr>
                      <a:r>
                        <a:rPr lang="en-US" sz="1600" b="1" dirty="0">
                          <a:solidFill>
                            <a:schemeClr val="tx1"/>
                          </a:solidFill>
                          <a:effectLst/>
                        </a:rPr>
                        <a:t>International Talk</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2075">
                <a:tc>
                  <a:txBody>
                    <a:bodyPr/>
                    <a:lstStyle/>
                    <a:p>
                      <a:pPr marL="51435" marR="51435" algn="ctr">
                        <a:spcBef>
                          <a:spcPts val="715"/>
                        </a:spcBef>
                        <a:spcAft>
                          <a:spcPts val="0"/>
                        </a:spcAft>
                      </a:pPr>
                      <a:r>
                        <a:rPr lang="en-US" sz="1800" dirty="0">
                          <a:effectLst/>
                        </a:rPr>
                        <a:t>$25</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0485" marR="70485" algn="ctr">
                        <a:spcBef>
                          <a:spcPts val="830"/>
                        </a:spcBef>
                        <a:spcAft>
                          <a:spcPts val="0"/>
                        </a:spcAft>
                      </a:pPr>
                      <a:r>
                        <a:rPr lang="en-US" sz="1600" dirty="0">
                          <a:effectLst/>
                        </a:rPr>
                        <a:t>30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smtClean="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None</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672">
                <a:tc>
                  <a:txBody>
                    <a:bodyPr/>
                    <a:lstStyle/>
                    <a:p>
                      <a:pPr marL="51435" marR="51435" algn="ctr">
                        <a:spcBef>
                          <a:spcPts val="715"/>
                        </a:spcBef>
                        <a:spcAft>
                          <a:spcPts val="0"/>
                        </a:spcAft>
                      </a:pPr>
                      <a:r>
                        <a:rPr lang="en-US" sz="1800" dirty="0">
                          <a:effectLst/>
                        </a:rPr>
                        <a:t>$40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0485" marR="70485" algn="ctr">
                        <a:spcBef>
                          <a:spcPts val="830"/>
                        </a:spcBef>
                        <a:spcAft>
                          <a:spcPts val="0"/>
                        </a:spcAft>
                      </a:pPr>
                      <a:r>
                        <a:rPr lang="en-US" sz="1600" dirty="0">
                          <a:effectLst/>
                        </a:rPr>
                        <a:t>30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rPr>
                        <a:t>4 GB at High Speeds then 2G</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11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672">
                <a:tc>
                  <a:txBody>
                    <a:bodyPr/>
                    <a:lstStyle/>
                    <a:p>
                      <a:pPr marL="51435" marR="51435" algn="ctr">
                        <a:spcBef>
                          <a:spcPts val="715"/>
                        </a:spcBef>
                        <a:spcAft>
                          <a:spcPts val="0"/>
                        </a:spcAft>
                      </a:pPr>
                      <a:r>
                        <a:rPr lang="en-US" sz="1800" dirty="0">
                          <a:effectLst/>
                        </a:rPr>
                        <a:t>$50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0485" marR="70485" algn="ctr">
                        <a:spcBef>
                          <a:spcPts val="830"/>
                        </a:spcBef>
                        <a:spcAft>
                          <a:spcPts val="0"/>
                        </a:spcAft>
                      </a:pPr>
                      <a:r>
                        <a:rPr lang="en-US" sz="1600" dirty="0">
                          <a:effectLst/>
                        </a:rPr>
                        <a:t>30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rPr>
                        <a:t>8 GB at High Speeds then 2G</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672">
                <a:tc>
                  <a:txBody>
                    <a:bodyPr/>
                    <a:lstStyle/>
                    <a:p>
                      <a:pPr marL="51435" marR="51435" algn="ctr">
                        <a:spcBef>
                          <a:spcPts val="715"/>
                        </a:spcBef>
                        <a:spcAft>
                          <a:spcPts val="0"/>
                        </a:spcAft>
                      </a:pPr>
                      <a:r>
                        <a:rPr lang="en-US" sz="1800" dirty="0">
                          <a:effectLst/>
                        </a:rPr>
                        <a:t>$55</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0485" marR="70485" algn="ctr">
                        <a:spcBef>
                          <a:spcPts val="830"/>
                        </a:spcBef>
                        <a:spcAft>
                          <a:spcPts val="0"/>
                        </a:spcAft>
                      </a:pPr>
                      <a:r>
                        <a:rPr lang="en-US" sz="1600" dirty="0">
                          <a:effectLst/>
                        </a:rPr>
                        <a:t>30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rPr>
                        <a:t>10 GB at High Speeds then 2G</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672">
                <a:tc>
                  <a:txBody>
                    <a:bodyPr/>
                    <a:lstStyle/>
                    <a:p>
                      <a:pPr marL="51435" marR="51435" algn="ctr">
                        <a:spcBef>
                          <a:spcPts val="715"/>
                        </a:spcBef>
                        <a:spcAft>
                          <a:spcPts val="0"/>
                        </a:spcAft>
                      </a:pPr>
                      <a:r>
                        <a:rPr lang="en-US" sz="1800" dirty="0">
                          <a:effectLst/>
                        </a:rPr>
                        <a:t>$60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0485" marR="70485" algn="ctr">
                        <a:spcBef>
                          <a:spcPts val="830"/>
                        </a:spcBef>
                        <a:spcAft>
                          <a:spcPts val="0"/>
                        </a:spcAft>
                      </a:pPr>
                      <a:r>
                        <a:rPr lang="en-US" sz="1600" dirty="0">
                          <a:effectLst/>
                        </a:rPr>
                        <a:t>30</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rPr>
                        <a:t>Unlimited* at High Speeds</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3830" marR="163830" algn="ctr">
                        <a:spcBef>
                          <a:spcPts val="830"/>
                        </a:spcBef>
                        <a:spcAft>
                          <a:spcPts val="0"/>
                        </a:spcAft>
                      </a:pPr>
                      <a:r>
                        <a:rPr lang="en-US" sz="1600" dirty="0">
                          <a:effectLst/>
                        </a:rPr>
                        <a:t>Unlimited</a:t>
                      </a:r>
                      <a:endParaRPr lang="en-US" sz="1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Rectangle 1"/>
          <p:cNvSpPr>
            <a:spLocks noChangeArrowheads="1"/>
          </p:cNvSpPr>
          <p:nvPr/>
        </p:nvSpPr>
        <p:spPr bwMode="auto">
          <a:xfrm>
            <a:off x="5994400" y="5453390"/>
            <a:ext cx="2082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*Truly Unlimited High Speed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810000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6" name="Picture 5"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TextBox 8"/>
          <p:cNvSpPr txBox="1"/>
          <p:nvPr/>
        </p:nvSpPr>
        <p:spPr>
          <a:xfrm>
            <a:off x="457200" y="587514"/>
            <a:ext cx="8229600" cy="707886"/>
          </a:xfrm>
          <a:prstGeom prst="rect">
            <a:avLst/>
          </a:prstGeom>
          <a:noFill/>
        </p:spPr>
        <p:txBody>
          <a:bodyPr wrap="square" rtlCol="0">
            <a:spAutoFit/>
          </a:bodyPr>
          <a:lstStyle/>
          <a:p>
            <a:pPr algn="ctr"/>
            <a:r>
              <a:rPr lang="en-US" sz="4000" b="1" dirty="0" smtClean="0"/>
              <a:t>How International Calling Works</a:t>
            </a:r>
            <a:endParaRPr lang="en-US" sz="4000" b="1" dirty="0"/>
          </a:p>
        </p:txBody>
      </p:sp>
      <p:graphicFrame>
        <p:nvGraphicFramePr>
          <p:cNvPr id="10" name="Table 9"/>
          <p:cNvGraphicFramePr>
            <a:graphicFrameLocks noGrp="1"/>
          </p:cNvGraphicFramePr>
          <p:nvPr>
            <p:extLst>
              <p:ext uri="{D42A27DB-BD31-4B8C-83A1-F6EECF244321}">
                <p14:modId xmlns:p14="http://schemas.microsoft.com/office/powerpoint/2010/main" val="685267546"/>
              </p:ext>
            </p:extLst>
          </p:nvPr>
        </p:nvGraphicFramePr>
        <p:xfrm>
          <a:off x="914401" y="1280967"/>
          <a:ext cx="7391399" cy="5272233"/>
        </p:xfrm>
        <a:graphic>
          <a:graphicData uri="http://schemas.openxmlformats.org/drawingml/2006/table">
            <a:tbl>
              <a:tblPr firstRow="1" firstCol="1" bandRow="1">
                <a:tableStyleId>{2D5ABB26-0587-4C30-8999-92F81FD0307C}</a:tableStyleId>
              </a:tblPr>
              <a:tblGrid>
                <a:gridCol w="2249556"/>
                <a:gridCol w="2088873"/>
                <a:gridCol w="3052970"/>
              </a:tblGrid>
              <a:tr h="439848">
                <a:tc>
                  <a:txBody>
                    <a:bodyPr/>
                    <a:lstStyle/>
                    <a:p>
                      <a:pPr marL="527685" marR="0" algn="l">
                        <a:spcBef>
                          <a:spcPts val="1050"/>
                        </a:spcBef>
                        <a:spcAft>
                          <a:spcPts val="0"/>
                        </a:spcAft>
                      </a:pPr>
                      <a:r>
                        <a:rPr lang="en-US" sz="2000" b="1" dirty="0" smtClean="0">
                          <a:effectLst/>
                        </a:rPr>
                        <a:t>Calling From:</a:t>
                      </a:r>
                      <a:endParaRPr lang="en-US" sz="1200" b="1"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17170" marR="217170" algn="ctr">
                        <a:spcBef>
                          <a:spcPts val="1050"/>
                        </a:spcBef>
                        <a:spcAft>
                          <a:spcPts val="0"/>
                        </a:spcAft>
                      </a:pPr>
                      <a:r>
                        <a:rPr lang="en-US" sz="2000" b="1" dirty="0">
                          <a:effectLst/>
                        </a:rPr>
                        <a:t>Calling To:</a:t>
                      </a:r>
                      <a:endParaRPr lang="en-US" sz="1200" b="1"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l">
                        <a:spcBef>
                          <a:spcPts val="1050"/>
                        </a:spcBef>
                        <a:spcAft>
                          <a:spcPts val="0"/>
                        </a:spcAft>
                      </a:pPr>
                      <a:r>
                        <a:rPr lang="en-US" sz="2000" b="1" dirty="0" smtClean="0">
                          <a:effectLst/>
                        </a:rPr>
                        <a:t>    Dialing</a:t>
                      </a:r>
                      <a:r>
                        <a:rPr lang="en-US" sz="2000" b="1" baseline="0" dirty="0" smtClean="0">
                          <a:effectLst/>
                        </a:rPr>
                        <a:t> </a:t>
                      </a:r>
                      <a:r>
                        <a:rPr lang="en-US" sz="2000" b="1" dirty="0" smtClean="0">
                          <a:effectLst/>
                        </a:rPr>
                        <a:t>Instructions:</a:t>
                      </a:r>
                      <a:endParaRPr lang="en-US" sz="1200" b="1"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1097243">
                <a:tc>
                  <a:txBody>
                    <a:bodyPr/>
                    <a:lstStyle/>
                    <a:p>
                      <a:pPr marL="0" marR="0">
                        <a:spcBef>
                          <a:spcPts val="0"/>
                        </a:spcBef>
                        <a:spcAft>
                          <a:spcPts val="0"/>
                        </a:spcAft>
                      </a:pPr>
                      <a:endParaRPr lang="en-US" sz="900" dirty="0">
                        <a:effectLst/>
                        <a:latin typeface="Calibri"/>
                        <a:ea typeface="Calibri"/>
                        <a:cs typeface="Times New Roman"/>
                      </a:endParaRPr>
                    </a:p>
                  </a:txBody>
                  <a:tcPr marL="55751" marR="557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rPr>
                        <a:t> </a:t>
                      </a:r>
                      <a:r>
                        <a:rPr lang="en-US" sz="2000" b="1" dirty="0" smtClean="0">
                          <a:effectLst/>
                        </a:rPr>
                        <a:t>All </a:t>
                      </a:r>
                      <a:r>
                        <a:rPr lang="en-US" sz="2000" b="1" dirty="0">
                          <a:effectLst/>
                        </a:rPr>
                        <a:t>International Destinations</a:t>
                      </a:r>
                      <a:endParaRPr lang="en-US" sz="1800" b="1"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b="0" dirty="0">
                          <a:effectLst/>
                        </a:rPr>
                        <a:t> </a:t>
                      </a:r>
                    </a:p>
                    <a:p>
                      <a:pPr marL="138430" marR="93980" indent="-30480" algn="ctr">
                        <a:lnSpc>
                          <a:spcPts val="1440"/>
                        </a:lnSpc>
                        <a:spcBef>
                          <a:spcPts val="0"/>
                        </a:spcBef>
                        <a:spcAft>
                          <a:spcPts val="0"/>
                        </a:spcAft>
                      </a:pPr>
                      <a:r>
                        <a:rPr lang="en-US" sz="1400" b="0" dirty="0">
                          <a:effectLst/>
                        </a:rPr>
                        <a:t>Use the App or Dial: 011 + country code + city code + phone number</a:t>
                      </a:r>
                      <a:endParaRPr lang="en-US" sz="1400" b="0"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15590">
                <a:tc rowSpan="3">
                  <a:txBody>
                    <a:bodyPr/>
                    <a:lstStyle/>
                    <a:p>
                      <a:pPr marL="0" marR="0">
                        <a:spcBef>
                          <a:spcPts val="0"/>
                        </a:spcBef>
                        <a:spcAft>
                          <a:spcPts val="0"/>
                        </a:spcAft>
                      </a:pPr>
                      <a:endParaRPr lang="en-US" sz="900" dirty="0">
                        <a:effectLst/>
                        <a:latin typeface="Calibri"/>
                        <a:ea typeface="Calibri"/>
                        <a:cs typeface="Times New Roman"/>
                      </a:endParaRPr>
                    </a:p>
                  </a:txBody>
                  <a:tcPr marL="55751" marR="557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rPr>
                        <a:t> </a:t>
                      </a:r>
                      <a:r>
                        <a:rPr lang="en-US" sz="2000" b="1" dirty="0" smtClean="0">
                          <a:effectLst/>
                        </a:rPr>
                        <a:t>United </a:t>
                      </a:r>
                      <a:r>
                        <a:rPr lang="en-US" sz="2000" b="1" dirty="0">
                          <a:effectLst/>
                        </a:rPr>
                        <a:t>States</a:t>
                      </a:r>
                      <a:endParaRPr lang="en-US" sz="1800" b="1"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310" marR="67310" algn="ctr">
                        <a:lnSpc>
                          <a:spcPts val="1450"/>
                        </a:lnSpc>
                        <a:spcBef>
                          <a:spcPts val="0"/>
                        </a:spcBef>
                        <a:spcAft>
                          <a:spcPts val="0"/>
                        </a:spcAft>
                      </a:pPr>
                      <a:r>
                        <a:rPr lang="en-US" sz="1400" b="0" dirty="0">
                          <a:effectLst/>
                        </a:rPr>
                        <a:t> </a:t>
                      </a:r>
                    </a:p>
                    <a:p>
                      <a:pPr marL="67310" marR="67310" algn="ctr">
                        <a:lnSpc>
                          <a:spcPts val="1450"/>
                        </a:lnSpc>
                        <a:spcBef>
                          <a:spcPts val="0"/>
                        </a:spcBef>
                        <a:spcAft>
                          <a:spcPts val="0"/>
                        </a:spcAft>
                      </a:pPr>
                      <a:r>
                        <a:rPr lang="en-US" sz="1400" b="0" dirty="0">
                          <a:effectLst/>
                        </a:rPr>
                        <a:t>Dial: 001 + area code + phone </a:t>
                      </a:r>
                      <a:r>
                        <a:rPr lang="en-US" sz="1400" b="0" dirty="0" smtClean="0">
                          <a:effectLst/>
                        </a:rPr>
                        <a:t>number</a:t>
                      </a:r>
                      <a:r>
                        <a:rPr lang="en-US" sz="1400" b="0" dirty="0">
                          <a:effectLst/>
                        </a:rPr>
                        <a:t> </a:t>
                      </a:r>
                    </a:p>
                    <a:p>
                      <a:pPr marL="67310" marR="67310" algn="ctr">
                        <a:lnSpc>
                          <a:spcPts val="1450"/>
                        </a:lnSpc>
                        <a:spcBef>
                          <a:spcPts val="0"/>
                        </a:spcBef>
                        <a:spcAft>
                          <a:spcPts val="0"/>
                        </a:spcAft>
                      </a:pPr>
                      <a:r>
                        <a:rPr lang="en-US" sz="1400" b="0" dirty="0">
                          <a:effectLst/>
                        </a:rPr>
                        <a:t>Customer Service:</a:t>
                      </a:r>
                    </a:p>
                    <a:p>
                      <a:pPr marL="67310" marR="67310" algn="ctr">
                        <a:lnSpc>
                          <a:spcPts val="1450"/>
                        </a:lnSpc>
                        <a:spcBef>
                          <a:spcPts val="0"/>
                        </a:spcBef>
                        <a:spcAft>
                          <a:spcPts val="0"/>
                        </a:spcAft>
                      </a:pPr>
                      <a:r>
                        <a:rPr lang="en-US" sz="1400" b="0" dirty="0">
                          <a:effectLst/>
                        </a:rPr>
                        <a:t>001-888-310-6015</a:t>
                      </a:r>
                    </a:p>
                    <a:p>
                      <a:pPr marL="67310" marR="67310" algn="ctr">
                        <a:lnSpc>
                          <a:spcPts val="1450"/>
                        </a:lnSpc>
                        <a:spcBef>
                          <a:spcPts val="0"/>
                        </a:spcBef>
                        <a:spcAft>
                          <a:spcPts val="0"/>
                        </a:spcAft>
                      </a:pPr>
                      <a:r>
                        <a:rPr lang="en-US" sz="1400" b="0" dirty="0">
                          <a:effectLst/>
                        </a:rPr>
                        <a:t> </a:t>
                      </a:r>
                      <a:endParaRPr lang="en-US" sz="1400" b="0"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63747">
                <a:tc vMerge="1">
                  <a:txBody>
                    <a:bodyPr/>
                    <a:lstStyle/>
                    <a:p>
                      <a:endParaRPr lang="en-US"/>
                    </a:p>
                  </a:txBody>
                  <a:tcPr/>
                </a:tc>
                <a:tc>
                  <a:txBody>
                    <a:bodyPr/>
                    <a:lstStyle/>
                    <a:p>
                      <a:pPr marL="0" marR="0" algn="l">
                        <a:spcBef>
                          <a:spcPts val="0"/>
                        </a:spcBef>
                        <a:spcAft>
                          <a:spcPts val="0"/>
                        </a:spcAft>
                      </a:pPr>
                      <a:r>
                        <a:rPr lang="en-US" sz="2000" b="1" dirty="0">
                          <a:effectLst/>
                        </a:rPr>
                        <a:t> </a:t>
                      </a:r>
                      <a:endParaRPr lang="en-US" sz="1800" b="1" dirty="0">
                        <a:effectLst/>
                      </a:endParaRPr>
                    </a:p>
                    <a:p>
                      <a:pPr marL="0" marR="0" algn="l">
                        <a:spcBef>
                          <a:spcPts val="45"/>
                        </a:spcBef>
                        <a:spcAft>
                          <a:spcPts val="0"/>
                        </a:spcAft>
                      </a:pPr>
                      <a:r>
                        <a:rPr lang="en-US" sz="1800" b="1" dirty="0">
                          <a:effectLst/>
                        </a:rPr>
                        <a:t> </a:t>
                      </a:r>
                    </a:p>
                    <a:p>
                      <a:pPr marL="217170" marR="217170" algn="ctr">
                        <a:spcBef>
                          <a:spcPts val="5"/>
                        </a:spcBef>
                        <a:spcAft>
                          <a:spcPts val="0"/>
                        </a:spcAft>
                      </a:pPr>
                      <a:r>
                        <a:rPr lang="en-US" sz="2000" b="1" dirty="0">
                          <a:effectLst/>
                        </a:rPr>
                        <a:t>Mexico</a:t>
                      </a:r>
                      <a:endParaRPr lang="en-US" sz="1800" b="1" dirty="0">
                        <a:effectLst/>
                        <a:latin typeface="Calibri"/>
                        <a:ea typeface="Calibri"/>
                        <a:cs typeface="Times New Roman"/>
                      </a:endParaRPr>
                    </a:p>
                  </a:txBody>
                  <a:tcPr marL="55751" marR="557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310" marR="67310" indent="-50800" algn="ctr">
                        <a:lnSpc>
                          <a:spcPts val="1450"/>
                        </a:lnSpc>
                        <a:spcBef>
                          <a:spcPts val="0"/>
                        </a:spcBef>
                        <a:spcAft>
                          <a:spcPts val="0"/>
                        </a:spcAft>
                        <a:tabLst>
                          <a:tab pos="2302510" algn="l"/>
                        </a:tabLst>
                      </a:pPr>
                      <a:r>
                        <a:rPr lang="en-US" sz="1400" b="0" dirty="0">
                          <a:effectLst/>
                        </a:rPr>
                        <a:t> </a:t>
                      </a:r>
                    </a:p>
                    <a:p>
                      <a:pPr marL="67310" marR="67310" indent="-50800" algn="ctr">
                        <a:lnSpc>
                          <a:spcPts val="1450"/>
                        </a:lnSpc>
                        <a:spcBef>
                          <a:spcPts val="0"/>
                        </a:spcBef>
                        <a:spcAft>
                          <a:spcPts val="0"/>
                        </a:spcAft>
                        <a:tabLst>
                          <a:tab pos="2302510" algn="l"/>
                        </a:tabLst>
                      </a:pPr>
                      <a:r>
                        <a:rPr lang="en-US" sz="1400" b="0" dirty="0">
                          <a:effectLst/>
                        </a:rPr>
                        <a:t>For landlines dial: (+) 52 + </a:t>
                      </a:r>
                    </a:p>
                    <a:p>
                      <a:pPr marL="67310" marR="67310" indent="-50800" algn="ctr">
                        <a:lnSpc>
                          <a:spcPts val="1450"/>
                        </a:lnSpc>
                        <a:spcBef>
                          <a:spcPts val="0"/>
                        </a:spcBef>
                        <a:spcAft>
                          <a:spcPts val="0"/>
                        </a:spcAft>
                        <a:tabLst>
                          <a:tab pos="2302510" algn="l"/>
                        </a:tabLst>
                      </a:pPr>
                      <a:r>
                        <a:rPr lang="en-US" sz="1400" b="0" dirty="0">
                          <a:effectLst/>
                        </a:rPr>
                        <a:t>city code + phone number</a:t>
                      </a:r>
                    </a:p>
                    <a:p>
                      <a:pPr marL="67310" marR="66675" algn="ctr">
                        <a:lnSpc>
                          <a:spcPct val="97000"/>
                        </a:lnSpc>
                        <a:spcBef>
                          <a:spcPts val="10"/>
                        </a:spcBef>
                        <a:spcAft>
                          <a:spcPts val="0"/>
                        </a:spcAft>
                      </a:pPr>
                      <a:r>
                        <a:rPr lang="en-US" sz="1400" b="0" dirty="0">
                          <a:effectLst/>
                        </a:rPr>
                        <a:t>For cellphones dial (+) 52 +</a:t>
                      </a:r>
                    </a:p>
                    <a:p>
                      <a:pPr marL="67310" marR="66675" algn="ctr">
                        <a:lnSpc>
                          <a:spcPct val="97000"/>
                        </a:lnSpc>
                        <a:spcBef>
                          <a:spcPts val="10"/>
                        </a:spcBef>
                        <a:spcAft>
                          <a:spcPts val="0"/>
                        </a:spcAft>
                      </a:pPr>
                      <a:r>
                        <a:rPr lang="en-US" sz="1400" b="0" dirty="0">
                          <a:effectLst/>
                        </a:rPr>
                        <a:t> 1 + city code + phone number</a:t>
                      </a:r>
                    </a:p>
                    <a:p>
                      <a:pPr marL="67310" marR="66675" algn="ctr">
                        <a:lnSpc>
                          <a:spcPct val="97000"/>
                        </a:lnSpc>
                        <a:spcBef>
                          <a:spcPts val="10"/>
                        </a:spcBef>
                        <a:spcAft>
                          <a:spcPts val="0"/>
                        </a:spcAft>
                      </a:pPr>
                      <a:r>
                        <a:rPr lang="en-US" sz="1400" b="0" dirty="0">
                          <a:effectLst/>
                        </a:rPr>
                        <a:t> </a:t>
                      </a:r>
                      <a:endParaRPr lang="en-US" sz="1400" b="0"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27212">
                <a:tc vMerge="1">
                  <a:txBody>
                    <a:bodyPr/>
                    <a:lstStyle/>
                    <a:p>
                      <a:endParaRPr lang="en-US"/>
                    </a:p>
                  </a:txBody>
                  <a:tcPr/>
                </a:tc>
                <a:tc>
                  <a:txBody>
                    <a:bodyPr/>
                    <a:lstStyle/>
                    <a:p>
                      <a:pPr marL="217170" marR="217170" algn="ctr">
                        <a:spcBef>
                          <a:spcPts val="0"/>
                        </a:spcBef>
                        <a:spcAft>
                          <a:spcPts val="0"/>
                        </a:spcAft>
                      </a:pPr>
                      <a:r>
                        <a:rPr lang="en-US" sz="2000" b="1" dirty="0">
                          <a:effectLst/>
                        </a:rPr>
                        <a:t>All Other Destinations</a:t>
                      </a:r>
                      <a:endParaRPr lang="en-US" sz="1800" b="1"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280" marR="80010" indent="-635" algn="ctr">
                        <a:lnSpc>
                          <a:spcPts val="1440"/>
                        </a:lnSpc>
                        <a:spcBef>
                          <a:spcPts val="95"/>
                        </a:spcBef>
                        <a:spcAft>
                          <a:spcPts val="0"/>
                        </a:spcAft>
                      </a:pPr>
                      <a:endParaRPr lang="en-US" sz="1400" b="0" dirty="0" smtClean="0">
                        <a:effectLst/>
                      </a:endParaRPr>
                    </a:p>
                    <a:p>
                      <a:pPr marL="81280" marR="80010" indent="-635" algn="ctr">
                        <a:lnSpc>
                          <a:spcPts val="1440"/>
                        </a:lnSpc>
                        <a:spcBef>
                          <a:spcPts val="95"/>
                        </a:spcBef>
                        <a:spcAft>
                          <a:spcPts val="0"/>
                        </a:spcAft>
                      </a:pPr>
                      <a:r>
                        <a:rPr lang="en-US" sz="1400" b="0" dirty="0" smtClean="0">
                          <a:effectLst/>
                        </a:rPr>
                        <a:t>Use </a:t>
                      </a:r>
                      <a:r>
                        <a:rPr lang="en-US" sz="1400" b="0" dirty="0">
                          <a:effectLst/>
                        </a:rPr>
                        <a:t>the International Dialer app for a fast connection or dial access number </a:t>
                      </a:r>
                      <a:endParaRPr lang="en-US" sz="1200" b="0" dirty="0">
                        <a:effectLst/>
                      </a:endParaRPr>
                    </a:p>
                    <a:p>
                      <a:pPr marL="81280" marR="80010" indent="-635" algn="ctr">
                        <a:lnSpc>
                          <a:spcPts val="1440"/>
                        </a:lnSpc>
                        <a:spcBef>
                          <a:spcPts val="95"/>
                        </a:spcBef>
                        <a:spcAft>
                          <a:spcPts val="0"/>
                        </a:spcAft>
                      </a:pPr>
                      <a:r>
                        <a:rPr lang="en-US" sz="1400" b="0" dirty="0">
                          <a:effectLst/>
                        </a:rPr>
                        <a:t>1-786-233-6502 followed by 011 + country code + </a:t>
                      </a:r>
                      <a:endParaRPr lang="en-US" sz="1200" b="0" dirty="0">
                        <a:effectLst/>
                      </a:endParaRPr>
                    </a:p>
                    <a:p>
                      <a:pPr marL="81280" marR="80010" indent="-635" algn="ctr">
                        <a:lnSpc>
                          <a:spcPts val="1440"/>
                        </a:lnSpc>
                        <a:spcBef>
                          <a:spcPts val="95"/>
                        </a:spcBef>
                        <a:spcAft>
                          <a:spcPts val="0"/>
                        </a:spcAft>
                      </a:pPr>
                      <a:r>
                        <a:rPr lang="en-US" sz="1400" b="0" dirty="0">
                          <a:effectLst/>
                        </a:rPr>
                        <a:t>city code</a:t>
                      </a:r>
                      <a:r>
                        <a:rPr lang="en-US" sz="1400" b="0" spc="-55" dirty="0">
                          <a:effectLst/>
                        </a:rPr>
                        <a:t> </a:t>
                      </a:r>
                      <a:r>
                        <a:rPr lang="en-US" sz="1400" b="0" dirty="0">
                          <a:effectLst/>
                        </a:rPr>
                        <a:t>+ phone</a:t>
                      </a:r>
                      <a:r>
                        <a:rPr lang="en-US" sz="1400" b="0" spc="-50" dirty="0">
                          <a:effectLst/>
                        </a:rPr>
                        <a:t> </a:t>
                      </a:r>
                      <a:r>
                        <a:rPr lang="en-US" sz="1400" b="0" dirty="0">
                          <a:effectLst/>
                        </a:rPr>
                        <a:t>number</a:t>
                      </a:r>
                      <a:endParaRPr lang="en-US" sz="1200" b="0" dirty="0">
                        <a:effectLst/>
                      </a:endParaRPr>
                    </a:p>
                    <a:p>
                      <a:pPr marL="81280" marR="80010" indent="-635" algn="ctr">
                        <a:lnSpc>
                          <a:spcPts val="1440"/>
                        </a:lnSpc>
                        <a:spcBef>
                          <a:spcPts val="95"/>
                        </a:spcBef>
                        <a:spcAft>
                          <a:spcPts val="0"/>
                        </a:spcAft>
                      </a:pPr>
                      <a:r>
                        <a:rPr lang="en-US" sz="1000" b="0" dirty="0">
                          <a:effectLst/>
                        </a:rPr>
                        <a:t> </a:t>
                      </a:r>
                      <a:endParaRPr lang="en-US" sz="1100" b="0" dirty="0">
                        <a:effectLst/>
                        <a:latin typeface="Calibri"/>
                        <a:ea typeface="Calibri"/>
                        <a:cs typeface="Times New Roman"/>
                      </a:endParaRPr>
                    </a:p>
                  </a:txBody>
                  <a:tcPr marL="55751" marR="557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7410" name="image4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1524703" cy="990600"/>
          </a:xfrm>
          <a:prstGeom prst="rect">
            <a:avLst/>
          </a:prstGeom>
          <a:noFill/>
          <a:extLst>
            <a:ext uri="{909E8E84-426E-40DD-AFC4-6F175D3DCCD1}">
              <a14:hiddenFill xmlns:a14="http://schemas.microsoft.com/office/drawing/2010/main">
                <a:solidFill>
                  <a:srgbClr val="FFFFFF"/>
                </a:solidFill>
              </a14:hiddenFill>
            </a:ext>
          </a:extLst>
        </p:spPr>
      </p:pic>
      <p:pic>
        <p:nvPicPr>
          <p:cNvPr id="17409" name="image48.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657600"/>
            <a:ext cx="202032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968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1000" tmFilter="0, 0; .2, .5; .8, .5; 1, 0"/>
                                        <p:tgtEl>
                                          <p:spTgt spid="17410"/>
                                        </p:tgtEl>
                                      </p:cBhvr>
                                    </p:animEffect>
                                    <p:animScale>
                                      <p:cBhvr>
                                        <p:cTn id="7" dur="500" autoRev="1" fill="hold"/>
                                        <p:tgtEl>
                                          <p:spTgt spid="17410"/>
                                        </p:tgtEl>
                                      </p:cBhvr>
                                      <p:by x="105000" y="105000"/>
                                    </p:animScale>
                                  </p:childTnLst>
                                </p:cTn>
                              </p:par>
                            </p:childTnLst>
                          </p:cTn>
                        </p:par>
                        <p:par>
                          <p:cTn id="8" fill="hold">
                            <p:stCondLst>
                              <p:cond delay="1500"/>
                            </p:stCondLst>
                            <p:childTnLst>
                              <p:par>
                                <p:cTn id="9" presetID="26" presetClass="emph" presetSubtype="0" fill="hold" nodeType="afterEffect">
                                  <p:stCondLst>
                                    <p:cond delay="500"/>
                                  </p:stCondLst>
                                  <p:childTnLst>
                                    <p:animEffect transition="out" filter="fade">
                                      <p:cBhvr>
                                        <p:cTn id="10" dur="1000" tmFilter="0, 0; .2, .5; .8, .5; 1, 0"/>
                                        <p:tgtEl>
                                          <p:spTgt spid="17409"/>
                                        </p:tgtEl>
                                      </p:cBhvr>
                                    </p:animEffect>
                                    <p:animScale>
                                      <p:cBhvr>
                                        <p:cTn id="11" dur="500" autoRev="1" fill="hold"/>
                                        <p:tgtEl>
                                          <p:spTgt spid="174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6" name="Picture 5"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8" name="TextBox 7"/>
          <p:cNvSpPr txBox="1"/>
          <p:nvPr/>
        </p:nvSpPr>
        <p:spPr>
          <a:xfrm>
            <a:off x="1143000" y="457200"/>
            <a:ext cx="6858000" cy="646331"/>
          </a:xfrm>
          <a:prstGeom prst="rect">
            <a:avLst/>
          </a:prstGeom>
          <a:noFill/>
        </p:spPr>
        <p:txBody>
          <a:bodyPr wrap="square" rtlCol="0">
            <a:spAutoFit/>
          </a:bodyPr>
          <a:lstStyle/>
          <a:p>
            <a:pPr algn="ctr"/>
            <a:r>
              <a:rPr lang="en-US" sz="3600" b="1" dirty="0" smtClean="0"/>
              <a:t>Unlimited International Calling</a:t>
            </a:r>
            <a:endParaRPr lang="en-US" sz="3600" b="1" dirty="0"/>
          </a:p>
        </p:txBody>
      </p:sp>
      <p:sp>
        <p:nvSpPr>
          <p:cNvPr id="9" name="TextBox 8"/>
          <p:cNvSpPr txBox="1"/>
          <p:nvPr/>
        </p:nvSpPr>
        <p:spPr>
          <a:xfrm>
            <a:off x="228600" y="1295400"/>
            <a:ext cx="6248400" cy="5262979"/>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Available at </a:t>
            </a:r>
            <a:r>
              <a:rPr lang="en-US" sz="2400" b="1" dirty="0" smtClean="0"/>
              <a:t>SimpleMobile.com</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Adds a $10 credit to make International Calls to any Destination in the </a:t>
            </a:r>
            <a:r>
              <a:rPr lang="en-US" sz="2400" dirty="0" smtClean="0"/>
              <a:t>world</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Must be used in combination with an active SIMPLE Mobile 30-Day Unlimited Nationwide </a:t>
            </a:r>
            <a:r>
              <a:rPr lang="en-US" sz="2400" dirty="0" smtClean="0"/>
              <a:t>plan</a:t>
            </a:r>
          </a:p>
          <a:p>
            <a:pPr lvl="0"/>
            <a:endParaRPr lang="en-US" sz="2400" dirty="0"/>
          </a:p>
          <a:p>
            <a:pPr marL="285750" lvl="0" indent="-285750">
              <a:buFont typeface="Arial" panose="020B0604020202020204" pitchFamily="34" charset="0"/>
              <a:buChar char="•"/>
            </a:pPr>
            <a:r>
              <a:rPr lang="en-US" sz="2400" dirty="0"/>
              <a:t>For rates on Cellular and Landline Destinations customers can go to </a:t>
            </a:r>
            <a:r>
              <a:rPr lang="en-US" sz="2400" b="1" dirty="0" smtClean="0"/>
              <a:t>SimpleMobile.com/</a:t>
            </a:r>
            <a:r>
              <a:rPr lang="en-US" sz="2400" b="1" dirty="0" err="1" smtClean="0"/>
              <a:t>ild</a:t>
            </a:r>
            <a:endParaRPr lang="en-US" sz="2400" b="1" dirty="0" smtClean="0"/>
          </a:p>
          <a:p>
            <a:pPr lvl="0"/>
            <a:endParaRPr lang="en-US" sz="2400" dirty="0"/>
          </a:p>
          <a:p>
            <a:pPr marL="285750" lvl="0" indent="-285750">
              <a:buFont typeface="Arial" panose="020B0604020202020204" pitchFamily="34" charset="0"/>
              <a:buChar char="•"/>
            </a:pPr>
            <a:r>
              <a:rPr lang="en-US" sz="2400" dirty="0"/>
              <a:t>Expires 30 days after Last Day of Service or 180 days after last use, whichever occurs </a:t>
            </a:r>
            <a:r>
              <a:rPr lang="en-US" sz="2400" dirty="0" smtClean="0"/>
              <a:t>first</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679700"/>
            <a:ext cx="2333598" cy="1663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51401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International Calling…</a:t>
            </a:r>
            <a:r>
              <a:rPr lang="en-US" sz="4000" b="1" i="1" dirty="0" smtClean="0"/>
              <a:t>How it Works</a:t>
            </a:r>
            <a:endParaRPr lang="en-US" sz="4000" b="1" i="1" dirty="0"/>
          </a:p>
        </p:txBody>
      </p:sp>
      <p:sp>
        <p:nvSpPr>
          <p:cNvPr id="3" name="Content Placeholder 2"/>
          <p:cNvSpPr>
            <a:spLocks noGrp="1"/>
          </p:cNvSpPr>
          <p:nvPr>
            <p:ph idx="1"/>
          </p:nvPr>
        </p:nvSpPr>
        <p:spPr>
          <a:xfrm>
            <a:off x="457200" y="2179637"/>
            <a:ext cx="8229600" cy="4525963"/>
          </a:xfrm>
        </p:spPr>
        <p:txBody>
          <a:bodyPr>
            <a:normAutofit fontScale="70000" lnSpcReduction="20000"/>
          </a:bodyPr>
          <a:lstStyle/>
          <a:p>
            <a:pPr lvl="0"/>
            <a:r>
              <a:rPr lang="en-US" dirty="0"/>
              <a:t>Call up to 15 unique international numbers per 30-day plan cycle, which resets each time a new plan is </a:t>
            </a:r>
            <a:r>
              <a:rPr lang="en-US" dirty="0" smtClean="0"/>
              <a:t>redeemed.</a:t>
            </a:r>
            <a:endParaRPr lang="en-US" dirty="0"/>
          </a:p>
          <a:p>
            <a:pPr marL="0" indent="0">
              <a:buNone/>
            </a:pPr>
            <a:endParaRPr lang="en-US" dirty="0"/>
          </a:p>
          <a:p>
            <a:pPr lvl="0"/>
            <a:r>
              <a:rPr lang="en-US" dirty="0"/>
              <a:t>Calls must originate from the U.S., Puerto Rico or  </a:t>
            </a:r>
            <a:r>
              <a:rPr lang="en-US" dirty="0" smtClean="0"/>
              <a:t>Mexico.</a:t>
            </a:r>
            <a:endParaRPr lang="en-US" dirty="0"/>
          </a:p>
          <a:p>
            <a:endParaRPr lang="en-US" dirty="0"/>
          </a:p>
          <a:p>
            <a:pPr lvl="0"/>
            <a:r>
              <a:rPr lang="en-US" dirty="0"/>
              <a:t>To check International availability Text: Country Code + City Code + Phone Number to 70257 (standard text message rates apply</a:t>
            </a:r>
            <a:r>
              <a:rPr lang="en-US" dirty="0" smtClean="0"/>
              <a:t>).</a:t>
            </a:r>
          </a:p>
          <a:p>
            <a:pPr marL="0" lvl="0" indent="0">
              <a:buNone/>
            </a:pPr>
            <a:endParaRPr lang="en-US" dirty="0"/>
          </a:p>
          <a:p>
            <a:pPr lvl="0"/>
            <a:r>
              <a:rPr lang="en-US" dirty="0"/>
              <a:t>Includes Unlimited calls to Landline phones unless otherwise specified to the countries listed </a:t>
            </a:r>
            <a:r>
              <a:rPr lang="en-US" dirty="0" smtClean="0"/>
              <a:t>below.</a:t>
            </a:r>
          </a:p>
          <a:p>
            <a:pPr marL="0" lvl="0" indent="0">
              <a:buNone/>
            </a:pPr>
            <a:endParaRPr lang="en-US" dirty="0"/>
          </a:p>
          <a:p>
            <a:pPr lvl="0"/>
            <a:r>
              <a:rPr lang="en-US" dirty="0"/>
              <a:t>Available International Destinations are subject to change without prior notice. Go to </a:t>
            </a:r>
            <a:r>
              <a:rPr lang="en-US" b="1" dirty="0"/>
              <a:t>simplemobile.com/</a:t>
            </a:r>
            <a:r>
              <a:rPr lang="en-US" b="1" dirty="0" err="1"/>
              <a:t>ild</a:t>
            </a:r>
            <a:r>
              <a:rPr lang="en-US" b="1" dirty="0"/>
              <a:t> </a:t>
            </a:r>
            <a:r>
              <a:rPr lang="en-US" dirty="0"/>
              <a:t>for the most current </a:t>
            </a:r>
            <a:r>
              <a:rPr lang="en-US" dirty="0" smtClean="0"/>
              <a:t>destinations.</a:t>
            </a:r>
            <a:endParaRPr lang="en-US" dirty="0"/>
          </a:p>
          <a:p>
            <a:endParaRPr lang="en-US" dirty="0"/>
          </a:p>
        </p:txBody>
      </p:sp>
      <p:grpSp>
        <p:nvGrpSpPr>
          <p:cNvPr id="4" name="Group 3"/>
          <p:cNvGrpSpPr/>
          <p:nvPr/>
        </p:nvGrpSpPr>
        <p:grpSpPr>
          <a:xfrm>
            <a:off x="76200" y="76200"/>
            <a:ext cx="8991600" cy="6705600"/>
            <a:chOff x="76200" y="76200"/>
            <a:chExt cx="8991600" cy="6705600"/>
          </a:xfrm>
        </p:grpSpPr>
        <p:pic>
          <p:nvPicPr>
            <p:cNvPr id="5" name="Picture 4"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6" name="Picture 5"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149458"/>
            <a:ext cx="2073729" cy="984142"/>
          </a:xfrm>
          <a:prstGeom prst="ellipse">
            <a:avLst/>
          </a:prstGeom>
          <a:ln>
            <a:noFill/>
          </a:ln>
          <a:effectLst>
            <a:softEdge rad="112500"/>
          </a:effectLst>
        </p:spPr>
      </p:pic>
    </p:spTree>
    <p:extLst>
      <p:ext uri="{BB962C8B-B14F-4D97-AF65-F5344CB8AC3E}">
        <p14:creationId xmlns:p14="http://schemas.microsoft.com/office/powerpoint/2010/main" val="4953153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b="1" dirty="0" smtClean="0"/>
              <a:t>History of TracFone Wireless Inc.</a:t>
            </a:r>
            <a:endParaRPr lang="en-US" b="1" dirty="0"/>
          </a:p>
        </p:txBody>
      </p:sp>
      <p:pic>
        <p:nvPicPr>
          <p:cNvPr id="4" name="Picture 3"/>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40229" y="1295400"/>
            <a:ext cx="4441371" cy="3002341"/>
          </a:xfrm>
          <a:prstGeom prst="rect">
            <a:avLst/>
          </a:prstGeom>
          <a:ln>
            <a:noFill/>
          </a:ln>
          <a:effectLst>
            <a:outerShdw blurRad="292100" dist="139700" dir="2700000" algn="tl" rotWithShape="0">
              <a:srgbClr val="333333">
                <a:alpha val="65000"/>
              </a:srgbClr>
            </a:outerShdw>
          </a:effectLst>
          <a:extLst/>
        </p:spPr>
      </p:pic>
      <p:sp>
        <p:nvSpPr>
          <p:cNvPr id="5" name="TextBox 4"/>
          <p:cNvSpPr txBox="1"/>
          <p:nvPr/>
        </p:nvSpPr>
        <p:spPr>
          <a:xfrm>
            <a:off x="5943600" y="1524000"/>
            <a:ext cx="2590800" cy="2677656"/>
          </a:xfrm>
          <a:prstGeom prst="rect">
            <a:avLst/>
          </a:prstGeom>
          <a:noFill/>
        </p:spPr>
        <p:txBody>
          <a:bodyPr wrap="square" rtlCol="0">
            <a:spAutoFit/>
          </a:bodyPr>
          <a:lstStyle/>
          <a:p>
            <a:pPr algn="ctr"/>
            <a:r>
              <a:rPr lang="en-US" sz="2800" b="1" dirty="0" smtClean="0"/>
              <a:t>1. TracFone Wireless Inc. is </a:t>
            </a:r>
            <a:r>
              <a:rPr lang="en-US" sz="2800" b="1" u="sng" dirty="0" smtClean="0"/>
              <a:t>the </a:t>
            </a:r>
            <a:r>
              <a:rPr lang="en-US" sz="2800" b="1" u="sng" dirty="0"/>
              <a:t>#</a:t>
            </a:r>
            <a:r>
              <a:rPr lang="en-US" sz="2800" b="1" u="sng" dirty="0" smtClean="0"/>
              <a:t>1 Prepaid </a:t>
            </a:r>
            <a:r>
              <a:rPr lang="en-US" sz="2800" b="1" u="sng" dirty="0"/>
              <a:t>Wireless provider </a:t>
            </a:r>
            <a:r>
              <a:rPr lang="en-US" sz="2800" dirty="0"/>
              <a:t>in the </a:t>
            </a:r>
            <a:r>
              <a:rPr lang="en-US" sz="2800" dirty="0" smtClean="0"/>
              <a:t>U.S.</a:t>
            </a:r>
            <a:endParaRPr lang="en-US" sz="2800" dirty="0"/>
          </a:p>
        </p:txBody>
      </p:sp>
      <p:sp>
        <p:nvSpPr>
          <p:cNvPr id="6" name="TextBox 5"/>
          <p:cNvSpPr txBox="1"/>
          <p:nvPr/>
        </p:nvSpPr>
        <p:spPr>
          <a:xfrm>
            <a:off x="609600" y="4489609"/>
            <a:ext cx="7924800" cy="2215991"/>
          </a:xfrm>
          <a:prstGeom prst="rect">
            <a:avLst/>
          </a:prstGeom>
          <a:noFill/>
        </p:spPr>
        <p:txBody>
          <a:bodyPr wrap="square" rtlCol="0">
            <a:spAutoFit/>
          </a:bodyPr>
          <a:lstStyle/>
          <a:p>
            <a:pPr lvl="0" algn="just"/>
            <a:r>
              <a:rPr lang="en-US" sz="2400" b="1" dirty="0" smtClean="0"/>
              <a:t>2. </a:t>
            </a:r>
            <a:r>
              <a:rPr lang="en-US" sz="2400" dirty="0" smtClean="0"/>
              <a:t>Established </a:t>
            </a:r>
            <a:r>
              <a:rPr lang="en-US" sz="2400" dirty="0"/>
              <a:t>in 1996, was </a:t>
            </a:r>
            <a:r>
              <a:rPr lang="en-US" sz="2400" b="1" u="sng" dirty="0"/>
              <a:t>the first no-contract wireless MVNO </a:t>
            </a:r>
            <a:r>
              <a:rPr lang="en-US" sz="2400" dirty="0"/>
              <a:t>in the U.S. </a:t>
            </a:r>
            <a:endParaRPr lang="en-US" sz="2400" dirty="0" smtClean="0"/>
          </a:p>
          <a:p>
            <a:pPr lvl="0" algn="just"/>
            <a:endParaRPr lang="en-US" sz="2400" dirty="0" smtClean="0"/>
          </a:p>
          <a:p>
            <a:pPr lvl="0" algn="just"/>
            <a:r>
              <a:rPr lang="en-US" sz="2400" b="1" dirty="0" smtClean="0"/>
              <a:t>3. </a:t>
            </a:r>
            <a:r>
              <a:rPr lang="en-US" sz="2400" dirty="0" smtClean="0"/>
              <a:t>They </a:t>
            </a:r>
            <a:r>
              <a:rPr lang="en-US" sz="2400" dirty="0"/>
              <a:t>introduced pay-as-you-go wireless service </a:t>
            </a:r>
            <a:r>
              <a:rPr lang="en-US" sz="2400" b="1" i="1" u="sng" dirty="0"/>
              <a:t>with no contracts, no bills and no hidden </a:t>
            </a:r>
            <a:r>
              <a:rPr lang="en-US" sz="2400" b="1" i="1" u="sng" dirty="0" smtClean="0"/>
              <a:t>fees.</a:t>
            </a:r>
            <a:endParaRPr lang="en-US" sz="2400" b="1" i="1" u="sng" dirty="0"/>
          </a:p>
          <a:p>
            <a:endParaRPr lang="en-US" dirty="0"/>
          </a:p>
        </p:txBody>
      </p:sp>
    </p:spTree>
    <p:extLst>
      <p:ext uri="{BB962C8B-B14F-4D97-AF65-F5344CB8AC3E}">
        <p14:creationId xmlns:p14="http://schemas.microsoft.com/office/powerpoint/2010/main" val="15484060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2000"/>
                                        <p:tgtEl>
                                          <p:spTgt spid="2"/>
                                        </p:tgtEl>
                                      </p:cBhvr>
                                    </p:animEffect>
                                  </p:childTnLst>
                                </p:cTn>
                              </p:par>
                            </p:childTnLst>
                          </p:cTn>
                        </p:par>
                        <p:par>
                          <p:cTn id="11" fill="hold">
                            <p:stCondLst>
                              <p:cond delay="2500"/>
                            </p:stCondLst>
                            <p:childTnLst>
                              <p:par>
                                <p:cTn id="12" presetID="2" presetClass="entr" presetSubtype="4"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500"/>
                            </p:stCondLst>
                            <p:childTnLst>
                              <p:par>
                                <p:cTn id="17" presetID="21" presetClass="entr" presetSubtype="8" fill="hold" nodeType="afterEffect">
                                  <p:stCondLst>
                                    <p:cond delay="5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heel(8)">
                                      <p:cBhvr>
                                        <p:cTn id="19" dur="1500"/>
                                        <p:tgtEl>
                                          <p:spTgt spid="6">
                                            <p:txEl>
                                              <p:pRg st="0" end="0"/>
                                            </p:txEl>
                                          </p:spTgt>
                                        </p:tgtEl>
                                      </p:cBhvr>
                                    </p:animEffect>
                                  </p:childTnLst>
                                </p:cTn>
                              </p:par>
                            </p:childTnLst>
                          </p:cTn>
                        </p:par>
                        <p:par>
                          <p:cTn id="20" fill="hold">
                            <p:stCondLst>
                              <p:cond delay="7500"/>
                            </p:stCondLst>
                            <p:childTnLst>
                              <p:par>
                                <p:cTn id="21" presetID="21" presetClass="entr" presetSubtype="8" fill="hold" nodeType="afterEffect">
                                  <p:stCondLst>
                                    <p:cond delay="5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heel(8)">
                                      <p:cBhvr>
                                        <p:cTn id="23" dur="1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76200"/>
            <a:ext cx="8991600" cy="6705600"/>
            <a:chOff x="76200" y="76200"/>
            <a:chExt cx="8991600" cy="6705600"/>
          </a:xfrm>
        </p:grpSpPr>
        <p:pic>
          <p:nvPicPr>
            <p:cNvPr id="7" name="Picture 6"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8" name="Picture 7"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9" name="Rectangle 8"/>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2" name="Rectangle 11"/>
          <p:cNvSpPr/>
          <p:nvPr/>
        </p:nvSpPr>
        <p:spPr>
          <a:xfrm>
            <a:off x="1143000" y="1416308"/>
            <a:ext cx="1676400" cy="4832092"/>
          </a:xfrm>
          <a:prstGeom prst="rect">
            <a:avLst/>
          </a:prstGeom>
        </p:spPr>
        <p:txBody>
          <a:bodyPr wrap="square">
            <a:spAutoFit/>
          </a:bodyPr>
          <a:lstStyle/>
          <a:p>
            <a:r>
              <a:rPr lang="en-US" sz="1400" dirty="0" smtClean="0"/>
              <a:t>American Samoa</a:t>
            </a:r>
          </a:p>
          <a:p>
            <a:r>
              <a:rPr lang="en-US" sz="1400" dirty="0" smtClean="0"/>
              <a:t>Andorra</a:t>
            </a:r>
          </a:p>
          <a:p>
            <a:r>
              <a:rPr lang="en-US" sz="1400" dirty="0" smtClean="0"/>
              <a:t>Argentina </a:t>
            </a:r>
          </a:p>
          <a:p>
            <a:r>
              <a:rPr lang="en-US" sz="1400" dirty="0" smtClean="0"/>
              <a:t>Australia </a:t>
            </a:r>
          </a:p>
          <a:p>
            <a:r>
              <a:rPr lang="en-US" sz="1400" dirty="0" smtClean="0"/>
              <a:t>Austria*</a:t>
            </a:r>
          </a:p>
          <a:p>
            <a:r>
              <a:rPr lang="en-US" sz="1400" dirty="0" smtClean="0"/>
              <a:t>Bangladesh*</a:t>
            </a:r>
          </a:p>
          <a:p>
            <a:r>
              <a:rPr lang="en-US" sz="1400" dirty="0" smtClean="0"/>
              <a:t>Belgium* </a:t>
            </a:r>
          </a:p>
          <a:p>
            <a:r>
              <a:rPr lang="en-US" sz="1400" dirty="0" smtClean="0"/>
              <a:t>Bermuda* </a:t>
            </a:r>
          </a:p>
          <a:p>
            <a:r>
              <a:rPr lang="en-US" sz="1400" dirty="0" smtClean="0"/>
              <a:t>Brazil*</a:t>
            </a:r>
          </a:p>
          <a:p>
            <a:r>
              <a:rPr lang="en-US" sz="1400" dirty="0" smtClean="0"/>
              <a:t>Bulgaria </a:t>
            </a:r>
          </a:p>
          <a:p>
            <a:r>
              <a:rPr lang="en-US" sz="1400" dirty="0" smtClean="0"/>
              <a:t>Canada* </a:t>
            </a:r>
          </a:p>
          <a:p>
            <a:r>
              <a:rPr lang="en-US" sz="1400" dirty="0" smtClean="0"/>
              <a:t>Chile</a:t>
            </a:r>
          </a:p>
          <a:p>
            <a:r>
              <a:rPr lang="en-US" sz="1400" dirty="0" smtClean="0"/>
              <a:t>China*</a:t>
            </a:r>
          </a:p>
          <a:p>
            <a:r>
              <a:rPr lang="en-US" sz="1400" dirty="0" smtClean="0"/>
              <a:t>Colombia </a:t>
            </a:r>
          </a:p>
          <a:p>
            <a:r>
              <a:rPr lang="en-US" sz="1400" dirty="0" smtClean="0"/>
              <a:t>Costa Rica</a:t>
            </a:r>
          </a:p>
          <a:p>
            <a:r>
              <a:rPr lang="en-US" sz="1400" dirty="0" smtClean="0"/>
              <a:t>Croatia </a:t>
            </a:r>
          </a:p>
          <a:p>
            <a:r>
              <a:rPr lang="en-US" sz="1400" dirty="0" smtClean="0"/>
              <a:t>Cyprus</a:t>
            </a:r>
          </a:p>
          <a:p>
            <a:r>
              <a:rPr lang="en-US" sz="1400" dirty="0" smtClean="0"/>
              <a:t>Czech Republic </a:t>
            </a:r>
          </a:p>
          <a:p>
            <a:r>
              <a:rPr lang="en-US" sz="1400" dirty="0" smtClean="0"/>
              <a:t>Denmark* </a:t>
            </a:r>
          </a:p>
          <a:p>
            <a:r>
              <a:rPr lang="en-US" sz="1400" dirty="0" smtClean="0"/>
              <a:t>Dominican Republic </a:t>
            </a:r>
          </a:p>
          <a:p>
            <a:r>
              <a:rPr lang="en-US" sz="1400" dirty="0" smtClean="0"/>
              <a:t>Estonia</a:t>
            </a:r>
          </a:p>
          <a:p>
            <a:r>
              <a:rPr lang="en-US" sz="1400" dirty="0" smtClean="0"/>
              <a:t>France*</a:t>
            </a:r>
          </a:p>
        </p:txBody>
      </p:sp>
      <p:sp>
        <p:nvSpPr>
          <p:cNvPr id="14" name="Rectangle 13"/>
          <p:cNvSpPr/>
          <p:nvPr/>
        </p:nvSpPr>
        <p:spPr>
          <a:xfrm>
            <a:off x="3886200" y="1416308"/>
            <a:ext cx="1524000" cy="4832092"/>
          </a:xfrm>
          <a:prstGeom prst="rect">
            <a:avLst/>
          </a:prstGeom>
        </p:spPr>
        <p:txBody>
          <a:bodyPr wrap="square">
            <a:spAutoFit/>
          </a:bodyPr>
          <a:lstStyle/>
          <a:p>
            <a:r>
              <a:rPr lang="en-US" sz="1400" dirty="0"/>
              <a:t>Germany*</a:t>
            </a:r>
          </a:p>
          <a:p>
            <a:r>
              <a:rPr lang="en-US" sz="1400" dirty="0"/>
              <a:t>Greece </a:t>
            </a:r>
          </a:p>
          <a:p>
            <a:r>
              <a:rPr lang="en-US" sz="1400" dirty="0"/>
              <a:t>Guadeloupe </a:t>
            </a:r>
          </a:p>
          <a:p>
            <a:r>
              <a:rPr lang="en-US" sz="1400" dirty="0"/>
              <a:t>Hong Kong*</a:t>
            </a:r>
          </a:p>
          <a:p>
            <a:r>
              <a:rPr lang="en-US" sz="1400" dirty="0"/>
              <a:t>Hungary</a:t>
            </a:r>
          </a:p>
          <a:p>
            <a:r>
              <a:rPr lang="en-US" sz="1400" dirty="0"/>
              <a:t>Iceland </a:t>
            </a:r>
          </a:p>
          <a:p>
            <a:r>
              <a:rPr lang="en-US" sz="1400" dirty="0"/>
              <a:t>India* </a:t>
            </a:r>
          </a:p>
          <a:p>
            <a:r>
              <a:rPr lang="en-US" sz="1400" dirty="0"/>
              <a:t>Indonesia</a:t>
            </a:r>
          </a:p>
          <a:p>
            <a:r>
              <a:rPr lang="en-US" sz="1400" dirty="0"/>
              <a:t>Ireland</a:t>
            </a:r>
          </a:p>
          <a:p>
            <a:r>
              <a:rPr lang="en-US" sz="1400" dirty="0"/>
              <a:t>Israel*</a:t>
            </a:r>
          </a:p>
          <a:p>
            <a:r>
              <a:rPr lang="en-US" sz="1400" dirty="0"/>
              <a:t>Italy </a:t>
            </a:r>
          </a:p>
          <a:p>
            <a:r>
              <a:rPr lang="en-US" sz="1400" dirty="0"/>
              <a:t>Japan </a:t>
            </a:r>
          </a:p>
          <a:p>
            <a:r>
              <a:rPr lang="en-US" sz="1400" dirty="0"/>
              <a:t>Lithuania</a:t>
            </a:r>
          </a:p>
          <a:p>
            <a:r>
              <a:rPr lang="en-US" sz="1400" dirty="0"/>
              <a:t>Luxembourg</a:t>
            </a:r>
          </a:p>
          <a:p>
            <a:r>
              <a:rPr lang="en-US" sz="1400" dirty="0"/>
              <a:t>Malaysia* </a:t>
            </a:r>
          </a:p>
          <a:p>
            <a:r>
              <a:rPr lang="en-US" sz="1400" dirty="0"/>
              <a:t>Malta </a:t>
            </a:r>
          </a:p>
          <a:p>
            <a:r>
              <a:rPr lang="en-US" sz="1400" dirty="0"/>
              <a:t>Mexico* </a:t>
            </a:r>
          </a:p>
          <a:p>
            <a:r>
              <a:rPr lang="en-US" sz="1400" dirty="0"/>
              <a:t>Mongolia* </a:t>
            </a:r>
          </a:p>
          <a:p>
            <a:r>
              <a:rPr lang="en-US" sz="1400" dirty="0"/>
              <a:t>Morocco </a:t>
            </a:r>
          </a:p>
          <a:p>
            <a:r>
              <a:rPr lang="en-US" sz="1400" dirty="0"/>
              <a:t>Netherlands </a:t>
            </a:r>
          </a:p>
          <a:p>
            <a:r>
              <a:rPr lang="en-US" sz="1400" dirty="0"/>
              <a:t>New Zealand</a:t>
            </a:r>
          </a:p>
          <a:p>
            <a:r>
              <a:rPr lang="en-US" sz="1400" dirty="0"/>
              <a:t>Norway</a:t>
            </a:r>
          </a:p>
        </p:txBody>
      </p:sp>
      <p:sp>
        <p:nvSpPr>
          <p:cNvPr id="15" name="Rectangle 14"/>
          <p:cNvSpPr/>
          <p:nvPr/>
        </p:nvSpPr>
        <p:spPr>
          <a:xfrm>
            <a:off x="6531429" y="1403152"/>
            <a:ext cx="1393371" cy="4616648"/>
          </a:xfrm>
          <a:prstGeom prst="rect">
            <a:avLst/>
          </a:prstGeom>
        </p:spPr>
        <p:txBody>
          <a:bodyPr wrap="square">
            <a:spAutoFit/>
          </a:bodyPr>
          <a:lstStyle/>
          <a:p>
            <a:r>
              <a:rPr lang="en-US" sz="1400" dirty="0" smtClean="0"/>
              <a:t>Pakistan*        </a:t>
            </a:r>
          </a:p>
          <a:p>
            <a:r>
              <a:rPr lang="en-US" sz="1400" dirty="0" smtClean="0"/>
              <a:t>Panama</a:t>
            </a:r>
          </a:p>
          <a:p>
            <a:r>
              <a:rPr lang="en-US" sz="1400" dirty="0" smtClean="0"/>
              <a:t>Paraguay </a:t>
            </a:r>
          </a:p>
          <a:p>
            <a:r>
              <a:rPr lang="en-US" sz="1400" dirty="0" smtClean="0"/>
              <a:t>Peru</a:t>
            </a:r>
          </a:p>
          <a:p>
            <a:r>
              <a:rPr lang="en-US" sz="1400" dirty="0" smtClean="0"/>
              <a:t>Poland* </a:t>
            </a:r>
          </a:p>
          <a:p>
            <a:r>
              <a:rPr lang="en-US" sz="1400" dirty="0" smtClean="0"/>
              <a:t>Portugal </a:t>
            </a:r>
          </a:p>
          <a:p>
            <a:r>
              <a:rPr lang="en-US" sz="1400" dirty="0" smtClean="0"/>
              <a:t>Romania Singapore</a:t>
            </a:r>
          </a:p>
          <a:p>
            <a:r>
              <a:rPr lang="en-US" sz="1400" dirty="0" smtClean="0"/>
              <a:t>Slovakia</a:t>
            </a:r>
          </a:p>
          <a:p>
            <a:r>
              <a:rPr lang="en-US" sz="1400" dirty="0" smtClean="0"/>
              <a:t>Slovenia </a:t>
            </a:r>
          </a:p>
          <a:p>
            <a:r>
              <a:rPr lang="en-US" sz="1400" dirty="0" smtClean="0"/>
              <a:t>South Africa</a:t>
            </a:r>
          </a:p>
          <a:p>
            <a:r>
              <a:rPr lang="en-US" sz="1400" dirty="0" smtClean="0"/>
              <a:t>South Korea* </a:t>
            </a:r>
          </a:p>
          <a:p>
            <a:r>
              <a:rPr lang="en-US" sz="1400" dirty="0" smtClean="0"/>
              <a:t>Spain* </a:t>
            </a:r>
          </a:p>
          <a:p>
            <a:r>
              <a:rPr lang="en-US" sz="1400" dirty="0" smtClean="0"/>
              <a:t>Sweden </a:t>
            </a:r>
          </a:p>
          <a:p>
            <a:r>
              <a:rPr lang="en-US" sz="1400" dirty="0" smtClean="0"/>
              <a:t>Switzerland </a:t>
            </a:r>
          </a:p>
          <a:p>
            <a:r>
              <a:rPr lang="en-US" sz="1400" dirty="0" smtClean="0"/>
              <a:t>Taiwan </a:t>
            </a:r>
          </a:p>
          <a:p>
            <a:r>
              <a:rPr lang="en-US" sz="1400" dirty="0" smtClean="0"/>
              <a:t>Thailand</a:t>
            </a:r>
          </a:p>
          <a:p>
            <a:r>
              <a:rPr lang="en-US" sz="1400" dirty="0" smtClean="0"/>
              <a:t>United Kingdom </a:t>
            </a:r>
          </a:p>
          <a:p>
            <a:r>
              <a:rPr lang="en-US" sz="1400" dirty="0" smtClean="0"/>
              <a:t>Uruguay</a:t>
            </a:r>
          </a:p>
          <a:p>
            <a:r>
              <a:rPr lang="en-US" sz="1400" dirty="0" smtClean="0"/>
              <a:t>Uzbekistan </a:t>
            </a:r>
          </a:p>
          <a:p>
            <a:r>
              <a:rPr lang="en-US" sz="1400" dirty="0" smtClean="0"/>
              <a:t>Venezuela*</a:t>
            </a:r>
            <a:endParaRPr lang="en-US" sz="1400" dirty="0"/>
          </a:p>
        </p:txBody>
      </p:sp>
      <p:sp>
        <p:nvSpPr>
          <p:cNvPr id="16" name="Rectangle 15"/>
          <p:cNvSpPr/>
          <p:nvPr/>
        </p:nvSpPr>
        <p:spPr>
          <a:xfrm>
            <a:off x="5964809" y="6248400"/>
            <a:ext cx="3026791" cy="307777"/>
          </a:xfrm>
          <a:prstGeom prst="rect">
            <a:avLst/>
          </a:prstGeom>
        </p:spPr>
        <p:txBody>
          <a:bodyPr wrap="none">
            <a:spAutoFit/>
          </a:bodyPr>
          <a:lstStyle/>
          <a:p>
            <a:r>
              <a:rPr lang="en-US" sz="1400" dirty="0"/>
              <a:t>*Includes Landline and Cellular Phones</a:t>
            </a:r>
          </a:p>
        </p:txBody>
      </p:sp>
      <p:sp>
        <p:nvSpPr>
          <p:cNvPr id="18" name="TextBox 17"/>
          <p:cNvSpPr txBox="1"/>
          <p:nvPr/>
        </p:nvSpPr>
        <p:spPr>
          <a:xfrm>
            <a:off x="1447800" y="457200"/>
            <a:ext cx="6259004" cy="707886"/>
          </a:xfrm>
          <a:prstGeom prst="rect">
            <a:avLst/>
          </a:prstGeom>
          <a:noFill/>
        </p:spPr>
        <p:txBody>
          <a:bodyPr wrap="square" rtlCol="0">
            <a:spAutoFit/>
          </a:bodyPr>
          <a:lstStyle/>
          <a:p>
            <a:pPr algn="ctr"/>
            <a:r>
              <a:rPr lang="en-US" sz="4000" b="1" dirty="0" smtClean="0"/>
              <a:t>International Destinations</a:t>
            </a:r>
            <a:endParaRPr lang="en-US" sz="4000" b="1" dirty="0"/>
          </a:p>
        </p:txBody>
      </p:sp>
    </p:spTree>
    <p:extLst>
      <p:ext uri="{BB962C8B-B14F-4D97-AF65-F5344CB8AC3E}">
        <p14:creationId xmlns:p14="http://schemas.microsoft.com/office/powerpoint/2010/main" val="6750253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6" name="Picture 5"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8" name="TextBox 7"/>
          <p:cNvSpPr txBox="1"/>
          <p:nvPr/>
        </p:nvSpPr>
        <p:spPr>
          <a:xfrm>
            <a:off x="2133600" y="533400"/>
            <a:ext cx="5029200" cy="707886"/>
          </a:xfrm>
          <a:prstGeom prst="rect">
            <a:avLst/>
          </a:prstGeom>
          <a:noFill/>
        </p:spPr>
        <p:txBody>
          <a:bodyPr wrap="square" rtlCol="0">
            <a:spAutoFit/>
          </a:bodyPr>
          <a:lstStyle/>
          <a:p>
            <a:pPr algn="ctr"/>
            <a:r>
              <a:rPr lang="en-US" sz="4000" b="1" dirty="0" smtClean="0"/>
              <a:t>Mobile Apps</a:t>
            </a:r>
            <a:endParaRPr lang="en-US" sz="4000" b="1" dirty="0"/>
          </a:p>
        </p:txBody>
      </p:sp>
      <p:graphicFrame>
        <p:nvGraphicFramePr>
          <p:cNvPr id="15" name="Table 14"/>
          <p:cNvGraphicFramePr>
            <a:graphicFrameLocks noGrp="1"/>
          </p:cNvGraphicFramePr>
          <p:nvPr>
            <p:extLst>
              <p:ext uri="{D42A27DB-BD31-4B8C-83A1-F6EECF244321}">
                <p14:modId xmlns:p14="http://schemas.microsoft.com/office/powerpoint/2010/main" val="1557636582"/>
              </p:ext>
            </p:extLst>
          </p:nvPr>
        </p:nvGraphicFramePr>
        <p:xfrm>
          <a:off x="576943" y="1447800"/>
          <a:ext cx="8033657" cy="4800600"/>
        </p:xfrm>
        <a:graphic>
          <a:graphicData uri="http://schemas.openxmlformats.org/drawingml/2006/table">
            <a:tbl>
              <a:tblPr/>
              <a:tblGrid>
                <a:gridCol w="1251856"/>
                <a:gridCol w="1673629"/>
                <a:gridCol w="1599876"/>
                <a:gridCol w="3508296"/>
              </a:tblGrid>
              <a:tr h="12192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My Account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Displays Data Balance, Service End-Date, Dealer Locater and More!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International </a:t>
                      </a:r>
                      <a:endParaRPr lang="en-US" sz="1800" kern="1200" dirty="0" smtClean="0">
                        <a:solidFill>
                          <a:schemeClr val="tx1"/>
                        </a:solidFill>
                        <a:effectLst/>
                        <a:latin typeface="+mn-lt"/>
                        <a:ea typeface="+mn-ea"/>
                        <a:cs typeface="+mn-cs"/>
                      </a:endParaRPr>
                    </a:p>
                    <a:p>
                      <a:pPr algn="ctr"/>
                      <a:r>
                        <a:rPr lang="en-US" sz="1800" b="1" kern="1200" dirty="0" smtClean="0">
                          <a:solidFill>
                            <a:schemeClr val="tx1"/>
                          </a:solidFill>
                          <a:effectLst/>
                          <a:latin typeface="+mn-lt"/>
                          <a:ea typeface="+mn-ea"/>
                          <a:cs typeface="+mn-cs"/>
                        </a:rPr>
                        <a:t>Dialer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Directly call International Numbers as stored contacts without the hassle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of dialing access 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DATA/APN Settings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Updates your SIMPLE Mobile Data and Picture Messaging (MMS) settings for Android phones.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96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WiFi Locator</a:t>
                      </a:r>
                      <a:endParaRPr lang="en-US" sz="1800" kern="1200" dirty="0" smtClean="0">
                        <a:solidFill>
                          <a:schemeClr val="tx1"/>
                        </a:solidFill>
                        <a:effectLst/>
                        <a:latin typeface="+mn-lt"/>
                        <a:ea typeface="+mn-ea"/>
                        <a:cs typeface="+mn-cs"/>
                      </a:endParaRP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Google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Finds, manages and automatically connects to available WiFi Hotspots.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762000" y="1600200"/>
            <a:ext cx="809089" cy="862013"/>
          </a:xfrm>
          <a:prstGeom prst="roundRect">
            <a:avLst>
              <a:gd name="adj" fmla="val 4167"/>
            </a:avLst>
          </a:prstGeom>
          <a:solidFill>
            <a:srgbClr val="FFFFFF"/>
          </a:solidFill>
          <a:ln w="127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762000" y="2819400"/>
            <a:ext cx="813816" cy="859536"/>
          </a:xfrm>
          <a:prstGeom prst="roundRect">
            <a:avLst>
              <a:gd name="adj" fmla="val 4167"/>
            </a:avLst>
          </a:prstGeom>
          <a:solidFill>
            <a:srgbClr val="FFFFFF"/>
          </a:solidFill>
          <a:ln w="127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762000" y="4017264"/>
            <a:ext cx="813816" cy="859536"/>
          </a:xfrm>
          <a:prstGeom prst="roundRect">
            <a:avLst>
              <a:gd name="adj" fmla="val 4167"/>
            </a:avLst>
          </a:prstGeom>
          <a:solidFill>
            <a:srgbClr val="FFFFFF"/>
          </a:solidFill>
          <a:ln w="127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9" name="Picture 18"/>
          <p:cNvPicPr/>
          <p:nvPr/>
        </p:nvPicPr>
        <p:blipFill>
          <a:blip r:embed="rId6">
            <a:extLst>
              <a:ext uri="{28A0092B-C50C-407E-A947-70E740481C1C}">
                <a14:useLocalDpi xmlns:a14="http://schemas.microsoft.com/office/drawing/2010/main" val="0"/>
              </a:ext>
            </a:extLst>
          </a:blip>
          <a:srcRect/>
          <a:stretch>
            <a:fillRect/>
          </a:stretch>
        </p:blipFill>
        <p:spPr bwMode="auto">
          <a:xfrm>
            <a:off x="762000" y="5236464"/>
            <a:ext cx="813816" cy="859536"/>
          </a:xfrm>
          <a:prstGeom prst="roundRect">
            <a:avLst>
              <a:gd name="adj" fmla="val 4167"/>
            </a:avLst>
          </a:prstGeom>
          <a:solidFill>
            <a:srgbClr val="FFFFFF"/>
          </a:solidFill>
          <a:ln w="12700" cap="sq">
            <a:solidFill>
              <a:srgbClr val="292929"/>
            </a:solidFill>
            <a:miter lim="800000"/>
          </a:ln>
          <a:effectLst/>
          <a:scene3d>
            <a:camera prst="orthographicFront"/>
            <a:lightRig rig="threePt" dir="t">
              <a:rot lat="0" lon="0" rev="2700000"/>
            </a:lightRig>
          </a:scene3d>
          <a:sp3d>
            <a:contourClr>
              <a:srgbClr val="C0C0C0"/>
            </a:contourClr>
          </a:sp3d>
          <a:extLst/>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6629400" y="685800"/>
            <a:ext cx="1261745" cy="438785"/>
          </a:xfrm>
          <a:prstGeom prst="rect">
            <a:avLst/>
          </a:prstGeom>
          <a:noFill/>
          <a:ln>
            <a:noFill/>
          </a:ln>
        </p:spPr>
      </p:pic>
      <p:pic>
        <p:nvPicPr>
          <p:cNvPr id="20" name="Picture 19"/>
          <p:cNvPicPr/>
          <p:nvPr/>
        </p:nvPicPr>
        <p:blipFill>
          <a:blip r:embed="rId8">
            <a:extLst>
              <a:ext uri="{28A0092B-C50C-407E-A947-70E740481C1C}">
                <a14:useLocalDpi xmlns:a14="http://schemas.microsoft.com/office/drawing/2010/main" val="0"/>
              </a:ext>
            </a:extLst>
          </a:blip>
          <a:srcRect/>
          <a:stretch>
            <a:fillRect/>
          </a:stretch>
        </p:blipFill>
        <p:spPr bwMode="auto">
          <a:xfrm>
            <a:off x="1121727" y="649605"/>
            <a:ext cx="1469073" cy="493395"/>
          </a:xfrm>
          <a:prstGeom prst="rect">
            <a:avLst/>
          </a:prstGeom>
          <a:noFill/>
          <a:ln>
            <a:noFill/>
          </a:ln>
        </p:spPr>
      </p:pic>
    </p:spTree>
    <p:extLst>
      <p:ext uri="{BB962C8B-B14F-4D97-AF65-F5344CB8AC3E}">
        <p14:creationId xmlns:p14="http://schemas.microsoft.com/office/powerpoint/2010/main" val="36374807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1000"/>
                                        <p:tgtEl>
                                          <p:spTgt spid="16"/>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750"/>
                                        <p:tgtEl>
                                          <p:spTgt spid="17"/>
                                        </p:tgtEl>
                                      </p:cBhvr>
                                    </p:animEffect>
                                  </p:childTnLst>
                                </p:cTn>
                              </p:par>
                              <p:par>
                                <p:cTn id="15" presetID="2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1500"/>
                                        <p:tgtEl>
                                          <p:spTgt spid="18"/>
                                        </p:tgtEl>
                                      </p:cBhvr>
                                    </p:animEffect>
                                  </p:childTnLst>
                                </p:cTn>
                              </p:par>
                              <p:par>
                                <p:cTn id="18" presetID="2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1250"/>
                                        <p:tgtEl>
                                          <p:spTgt spid="19"/>
                                        </p:tgtEl>
                                      </p:cBhvr>
                                    </p:animEffect>
                                  </p:childTnLst>
                                </p:cTn>
                              </p:par>
                            </p:childTnLst>
                          </p:cTn>
                        </p:par>
                        <p:par>
                          <p:cTn id="21" fill="hold">
                            <p:stCondLst>
                              <p:cond delay="2500"/>
                            </p:stCondLst>
                            <p:childTnLst>
                              <p:par>
                                <p:cTn id="22" presetID="16" presetClass="entr" presetSubtype="2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Horizontal)">
                                      <p:cBhvr>
                                        <p:cTn id="24" dur="1000"/>
                                        <p:tgtEl>
                                          <p:spTgt spid="20"/>
                                        </p:tgtEl>
                                      </p:cBhvr>
                                    </p:animEffect>
                                  </p:childTnLst>
                                </p:cTn>
                              </p:par>
                            </p:childTnLst>
                          </p:cTn>
                        </p:par>
                        <p:par>
                          <p:cTn id="25" fill="hold">
                            <p:stCondLst>
                              <p:cond delay="3500"/>
                            </p:stCondLst>
                            <p:childTnLst>
                              <p:par>
                                <p:cTn id="26" presetID="16" presetClass="entr" presetSubtype="2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Horizontal)">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9610"/>
          <a:stretch/>
        </p:blipFill>
        <p:spPr>
          <a:xfrm>
            <a:off x="3886200" y="1828799"/>
            <a:ext cx="4653643" cy="3105291"/>
          </a:xfrm>
          <a:prstGeom prst="rect">
            <a:avLst/>
          </a:prstGeom>
          <a:ln>
            <a:noFill/>
          </a:ln>
          <a:effectLst>
            <a:softEdge rad="112500"/>
          </a:effectLst>
        </p:spPr>
      </p:pic>
      <p:grpSp>
        <p:nvGrpSpPr>
          <p:cNvPr id="5" name="Group 4"/>
          <p:cNvGrpSpPr/>
          <p:nvPr/>
        </p:nvGrpSpPr>
        <p:grpSpPr>
          <a:xfrm>
            <a:off x="76200" y="76200"/>
            <a:ext cx="8991600" cy="6705600"/>
            <a:chOff x="76200" y="76200"/>
            <a:chExt cx="8991600" cy="6705600"/>
          </a:xfrm>
        </p:grpSpPr>
        <p:pic>
          <p:nvPicPr>
            <p:cNvPr id="6" name="Picture 5" descr="TracFone_GradientBackground2.png"/>
            <p:cNvPicPr>
              <a:picLocks noChangeAspect="1"/>
            </p:cNvPicPr>
            <p:nvPr/>
          </p:nvPicPr>
          <p:blipFill>
            <a:blip r:embed="rId3" cstate="print"/>
            <a:stretch>
              <a:fillRect/>
            </a:stretch>
          </p:blipFill>
          <p:spPr>
            <a:xfrm>
              <a:off x="78613" y="83257"/>
              <a:ext cx="8986836" cy="609600"/>
            </a:xfrm>
            <a:prstGeom prst="rect">
              <a:avLst/>
            </a:prstGeom>
          </p:spPr>
        </p:pic>
        <p:pic>
          <p:nvPicPr>
            <p:cNvPr id="7" name="Picture 6" descr="TracFone_GradientBackground2.png"/>
            <p:cNvPicPr>
              <a:picLocks noChangeAspect="1"/>
            </p:cNvPicPr>
            <p:nvPr/>
          </p:nvPicPr>
          <p:blipFill>
            <a:blip r:embed="rId3" cstate="print"/>
            <a:stretch>
              <a:fillRect/>
            </a:stretch>
          </p:blipFill>
          <p:spPr>
            <a:xfrm rot="10800000">
              <a:off x="83127" y="6555208"/>
              <a:ext cx="8977746" cy="219261"/>
            </a:xfrm>
            <a:prstGeom prst="rect">
              <a:avLst/>
            </a:prstGeom>
          </p:spPr>
        </p:pic>
        <p:sp>
          <p:nvSpPr>
            <p:cNvPr id="8" name="Rectangle 7"/>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Rectangle 8"/>
          <p:cNvSpPr/>
          <p:nvPr/>
        </p:nvSpPr>
        <p:spPr>
          <a:xfrm>
            <a:off x="2438400" y="5791200"/>
            <a:ext cx="4614533" cy="523220"/>
          </a:xfrm>
          <a:prstGeom prst="rect">
            <a:avLst/>
          </a:prstGeom>
        </p:spPr>
        <p:txBody>
          <a:bodyPr wrap="none">
            <a:spAutoFit/>
          </a:bodyPr>
          <a:lstStyle/>
          <a:p>
            <a:r>
              <a:rPr lang="en-US" sz="2800" i="1" dirty="0"/>
              <a:t>Budget constrained minimalist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382294"/>
            <a:ext cx="4267200" cy="1656306"/>
          </a:xfrm>
          <a:prstGeom prst="rect">
            <a:avLst/>
          </a:prstGeom>
          <a:solidFill>
            <a:schemeClr val="bg1"/>
          </a:solidFill>
          <a:ln>
            <a:solidFill>
              <a:schemeClr val="tx1"/>
            </a:solidFill>
          </a:ln>
        </p:spPr>
      </p:pic>
    </p:spTree>
    <p:extLst>
      <p:ext uri="{BB962C8B-B14F-4D97-AF65-F5344CB8AC3E}">
        <p14:creationId xmlns:p14="http://schemas.microsoft.com/office/powerpoint/2010/main" val="20026921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33400"/>
            <a:ext cx="5410200" cy="769441"/>
          </a:xfrm>
          <a:prstGeom prst="rect">
            <a:avLst/>
          </a:prstGeom>
          <a:noFill/>
        </p:spPr>
        <p:txBody>
          <a:bodyPr wrap="square" rtlCol="0">
            <a:spAutoFit/>
          </a:bodyPr>
          <a:lstStyle/>
          <a:p>
            <a:pPr algn="ctr"/>
            <a:r>
              <a:rPr lang="en-US" sz="4400" b="1" dirty="0" smtClean="0"/>
              <a:t>Target Audience </a:t>
            </a:r>
            <a:endParaRPr lang="en-US" sz="4400" b="1" dirty="0"/>
          </a:p>
        </p:txBody>
      </p:sp>
      <p:sp>
        <p:nvSpPr>
          <p:cNvPr id="5" name="Content Placeholder 2"/>
          <p:cNvSpPr>
            <a:spLocks noGrp="1"/>
          </p:cNvSpPr>
          <p:nvPr>
            <p:ph idx="1"/>
          </p:nvPr>
        </p:nvSpPr>
        <p:spPr>
          <a:xfrm>
            <a:off x="762000" y="1371600"/>
            <a:ext cx="7620000" cy="4953000"/>
          </a:xfrm>
        </p:spPr>
        <p:txBody>
          <a:bodyPr>
            <a:normAutofit fontScale="32500" lnSpcReduction="20000"/>
          </a:bodyPr>
          <a:lstStyle/>
          <a:p>
            <a:pPr marL="0" indent="0" algn="ctr">
              <a:buNone/>
            </a:pPr>
            <a:endParaRPr lang="en-US" sz="6000" dirty="0" smtClean="0"/>
          </a:p>
          <a:p>
            <a:pPr algn="ctr"/>
            <a:r>
              <a:rPr lang="en-US" sz="7400" i="1" dirty="0" smtClean="0"/>
              <a:t>Low phone usage</a:t>
            </a:r>
          </a:p>
          <a:p>
            <a:pPr marL="0" indent="0" algn="ctr">
              <a:buNone/>
            </a:pPr>
            <a:endParaRPr lang="en-US" sz="7400" i="1" dirty="0" smtClean="0"/>
          </a:p>
          <a:p>
            <a:pPr algn="ctr"/>
            <a:r>
              <a:rPr lang="en-US" sz="7400" i="1" dirty="0" smtClean="0"/>
              <a:t>First cell phone (pre-teens), Seniors, People on a Fixed income</a:t>
            </a:r>
          </a:p>
          <a:p>
            <a:pPr marL="0" indent="0" algn="ctr">
              <a:buNone/>
            </a:pPr>
            <a:endParaRPr lang="en-US" sz="7400" i="1" dirty="0" smtClean="0"/>
          </a:p>
          <a:p>
            <a:pPr algn="ctr"/>
            <a:r>
              <a:rPr lang="en-US" sz="7400" i="1" u="sng" dirty="0" smtClean="0"/>
              <a:t>Does not understand</a:t>
            </a:r>
            <a:r>
              <a:rPr lang="en-US" sz="7400" i="1" dirty="0" smtClean="0"/>
              <a:t> latest technology</a:t>
            </a:r>
          </a:p>
          <a:p>
            <a:pPr marL="0" indent="0" algn="ctr">
              <a:buNone/>
            </a:pPr>
            <a:endParaRPr lang="en-US" sz="7400" i="1" dirty="0" smtClean="0"/>
          </a:p>
          <a:p>
            <a:pPr algn="ctr"/>
            <a:r>
              <a:rPr lang="en-US" sz="7400" i="1" dirty="0" smtClean="0"/>
              <a:t>Very price conscience </a:t>
            </a:r>
          </a:p>
          <a:p>
            <a:pPr marL="0" indent="0" algn="ctr">
              <a:buNone/>
            </a:pPr>
            <a:endParaRPr lang="en-US" sz="2500" b="1" u="sng" dirty="0" smtClean="0"/>
          </a:p>
          <a:p>
            <a:pPr marL="0" indent="0" algn="ctr">
              <a:lnSpc>
                <a:spcPct val="200000"/>
              </a:lnSpc>
              <a:buNone/>
            </a:pPr>
            <a:r>
              <a:rPr lang="en-US" sz="8600" b="1" dirty="0" smtClean="0"/>
              <a:t>For BYOP, those who have a compatible or unlocked 3G or 4G LTE Smartphone</a:t>
            </a:r>
            <a:endParaRPr lang="en-US" sz="8600" i="1" dirty="0" smtClean="0">
              <a:solidFill>
                <a:prstClr val="black"/>
              </a:solidFill>
            </a:endParaRPr>
          </a:p>
          <a:p>
            <a:pPr marL="0" indent="0" algn="ctr">
              <a:buNone/>
            </a:pPr>
            <a:endParaRPr lang="en-US" sz="2800" i="1" dirty="0"/>
          </a:p>
        </p:txBody>
      </p:sp>
      <p:grpSp>
        <p:nvGrpSpPr>
          <p:cNvPr id="6" name="Group 5"/>
          <p:cNvGrpSpPr/>
          <p:nvPr/>
        </p:nvGrpSpPr>
        <p:grpSpPr>
          <a:xfrm>
            <a:off x="76200" y="76200"/>
            <a:ext cx="8991600" cy="6705600"/>
            <a:chOff x="76200" y="76200"/>
            <a:chExt cx="8991600" cy="6705600"/>
          </a:xfrm>
        </p:grpSpPr>
        <p:pic>
          <p:nvPicPr>
            <p:cNvPr id="7" name="Picture 6"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8" name="Picture 7"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9" name="Rectangle 8"/>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Tree>
    <p:extLst>
      <p:ext uri="{BB962C8B-B14F-4D97-AF65-F5344CB8AC3E}">
        <p14:creationId xmlns:p14="http://schemas.microsoft.com/office/powerpoint/2010/main" val="38753618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5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500"/>
                                        <p:tgtEl>
                                          <p:spTgt spid="4">
                                            <p:txEl>
                                              <p:pRg st="0" end="0"/>
                                            </p:txEl>
                                          </p:spTgt>
                                        </p:tgtEl>
                                      </p:cBhvr>
                                    </p:animEffect>
                                  </p:childTnLst>
                                </p:cTn>
                              </p:par>
                              <p:par>
                                <p:cTn id="11" presetID="16" presetClass="entr" presetSubtype="21" fill="hold" nodeType="withEffect">
                                  <p:stCondLst>
                                    <p:cond delay="5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1500"/>
                                        <p:tgtEl>
                                          <p:spTgt spid="5">
                                            <p:txEl>
                                              <p:pRg st="1" end="1"/>
                                            </p:txEl>
                                          </p:spTgt>
                                        </p:tgtEl>
                                      </p:cBhvr>
                                    </p:animEffect>
                                  </p:childTnLst>
                                </p:cTn>
                              </p:par>
                            </p:childTnLst>
                          </p:cTn>
                        </p:par>
                        <p:par>
                          <p:cTn id="14" fill="hold">
                            <p:stCondLst>
                              <p:cond delay="2000"/>
                            </p:stCondLst>
                            <p:childTnLst>
                              <p:par>
                                <p:cTn id="15" presetID="16" presetClass="entr" presetSubtype="21" fill="hold" nodeType="afterEffect">
                                  <p:stCondLst>
                                    <p:cond delay="50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1500"/>
                                        <p:tgtEl>
                                          <p:spTgt spid="5">
                                            <p:txEl>
                                              <p:pRg st="3" end="3"/>
                                            </p:txEl>
                                          </p:spTgt>
                                        </p:tgtEl>
                                      </p:cBhvr>
                                    </p:animEffect>
                                  </p:childTnLst>
                                </p:cTn>
                              </p:par>
                            </p:childTnLst>
                          </p:cTn>
                        </p:par>
                        <p:par>
                          <p:cTn id="18" fill="hold">
                            <p:stCondLst>
                              <p:cond delay="4000"/>
                            </p:stCondLst>
                            <p:childTnLst>
                              <p:par>
                                <p:cTn id="19" presetID="16" presetClass="entr" presetSubtype="21" fill="hold" nodeType="afterEffect">
                                  <p:stCondLst>
                                    <p:cond delay="50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barn(inVertical)">
                                      <p:cBhvr>
                                        <p:cTn id="21" dur="1500"/>
                                        <p:tgtEl>
                                          <p:spTgt spid="5">
                                            <p:txEl>
                                              <p:pRg st="5" end="5"/>
                                            </p:txEl>
                                          </p:spTgt>
                                        </p:tgtEl>
                                      </p:cBhvr>
                                    </p:animEffect>
                                  </p:childTnLst>
                                </p:cTn>
                              </p:par>
                            </p:childTnLst>
                          </p:cTn>
                        </p:par>
                        <p:par>
                          <p:cTn id="22" fill="hold">
                            <p:stCondLst>
                              <p:cond delay="6000"/>
                            </p:stCondLst>
                            <p:childTnLst>
                              <p:par>
                                <p:cTn id="23" presetID="16" presetClass="entr" presetSubtype="21" fill="hold" nodeType="afterEffect">
                                  <p:stCondLst>
                                    <p:cond delay="50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barn(inVertical)">
                                      <p:cBhvr>
                                        <p:cTn id="25" dur="1500"/>
                                        <p:tgtEl>
                                          <p:spTgt spid="5">
                                            <p:txEl>
                                              <p:pRg st="7" end="7"/>
                                            </p:txEl>
                                          </p:spTgt>
                                        </p:tgtEl>
                                      </p:cBhvr>
                                    </p:animEffect>
                                  </p:childTnLst>
                                </p:cTn>
                              </p:par>
                            </p:childTnLst>
                          </p:cTn>
                        </p:par>
                        <p:par>
                          <p:cTn id="26" fill="hold">
                            <p:stCondLst>
                              <p:cond delay="8000"/>
                            </p:stCondLst>
                            <p:childTnLst>
                              <p:par>
                                <p:cTn id="27" presetID="16" presetClass="entr" presetSubtype="21" fill="hold" nodeType="afterEffect">
                                  <p:stCondLst>
                                    <p:cond delay="50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barn(inVertical)">
                                      <p:cBhvr>
                                        <p:cTn id="29" dur="1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914400"/>
            <a:ext cx="3533702" cy="1371600"/>
          </a:xfrm>
          <a:prstGeom prst="rect">
            <a:avLst/>
          </a:prstGeom>
        </p:spPr>
      </p:pic>
      <p:sp>
        <p:nvSpPr>
          <p:cNvPr id="2" name="Rectangle 1"/>
          <p:cNvSpPr/>
          <p:nvPr/>
        </p:nvSpPr>
        <p:spPr>
          <a:xfrm>
            <a:off x="381000" y="2438400"/>
            <a:ext cx="4191000" cy="3816429"/>
          </a:xfrm>
          <a:prstGeom prst="rect">
            <a:avLst/>
          </a:prstGeom>
          <a:ln w="38100">
            <a:solidFill>
              <a:srgbClr val="92D050"/>
            </a:solidFill>
          </a:ln>
          <a:scene3d>
            <a:camera prst="orthographicFront"/>
            <a:lightRig rig="threePt" dir="t"/>
          </a:scene3d>
          <a:sp3d>
            <a:bevelT w="139700" prst="cross"/>
          </a:sp3d>
        </p:spPr>
        <p:txBody>
          <a:bodyPr wrap="square">
            <a:spAutoFit/>
          </a:bodyPr>
          <a:lstStyle/>
          <a:p>
            <a:pPr marL="285750" lvl="0" indent="-285750">
              <a:buFont typeface="Arial" panose="020B0604020202020204" pitchFamily="34" charset="0"/>
              <a:buChar char="•"/>
            </a:pPr>
            <a:r>
              <a:rPr lang="en-US" sz="2200" dirty="0"/>
              <a:t>90 Day Plans starting as low as $</a:t>
            </a:r>
            <a:r>
              <a:rPr lang="en-US" sz="2200" dirty="0" smtClean="0"/>
              <a:t>19.99 </a:t>
            </a:r>
            <a:r>
              <a:rPr lang="en-US" sz="2200" i="1" dirty="0" smtClean="0"/>
              <a:t>(average $7 a month)</a:t>
            </a:r>
            <a:endParaRPr lang="en-US" sz="2200" i="1" dirty="0"/>
          </a:p>
          <a:p>
            <a:pPr marL="285750" lvl="0" indent="-285750">
              <a:buFont typeface="Arial" panose="020B0604020202020204" pitchFamily="34" charset="0"/>
              <a:buChar char="•"/>
            </a:pPr>
            <a:r>
              <a:rPr lang="en-US" sz="2200" dirty="0"/>
              <a:t>Smartphone Only Add-On Cards  </a:t>
            </a:r>
          </a:p>
          <a:p>
            <a:pPr marL="285750" lvl="0" indent="-285750">
              <a:buFont typeface="Arial" panose="020B0604020202020204" pitchFamily="34" charset="0"/>
              <a:buChar char="•"/>
            </a:pPr>
            <a:r>
              <a:rPr lang="en-US" sz="2200" dirty="0"/>
              <a:t>3x Talk + 3x Text + 3x Data on all Smartphones</a:t>
            </a:r>
          </a:p>
          <a:p>
            <a:pPr marL="285750" lvl="0" indent="-285750">
              <a:buFont typeface="Arial" panose="020B0604020202020204" pitchFamily="34" charset="0"/>
              <a:buChar char="•"/>
            </a:pPr>
            <a:r>
              <a:rPr lang="en-US" sz="2200" dirty="0"/>
              <a:t>Double Minute benefits </a:t>
            </a:r>
            <a:r>
              <a:rPr lang="en-US" sz="2200" dirty="0" smtClean="0"/>
              <a:t>on all </a:t>
            </a:r>
            <a:r>
              <a:rPr lang="en-US" sz="2200" dirty="0"/>
              <a:t>Basic phones</a:t>
            </a:r>
          </a:p>
          <a:p>
            <a:pPr marL="285750" lvl="0" indent="-285750">
              <a:buFont typeface="Arial" panose="020B0604020202020204" pitchFamily="34" charset="0"/>
              <a:buChar char="•"/>
            </a:pPr>
            <a:r>
              <a:rPr lang="en-US" sz="2200" dirty="0"/>
              <a:t>Unlimited Carryover of any Unused Minutes and Service Days as long as </a:t>
            </a:r>
            <a:r>
              <a:rPr lang="en-US" sz="2200" i="1" dirty="0"/>
              <a:t>the service remains </a:t>
            </a:r>
            <a:r>
              <a:rPr lang="en-US" sz="2200" i="1" dirty="0" smtClean="0"/>
              <a:t>active</a:t>
            </a:r>
            <a:endParaRPr lang="en-US" sz="2200" i="1" dirty="0"/>
          </a:p>
        </p:txBody>
      </p:sp>
      <p:grpSp>
        <p:nvGrpSpPr>
          <p:cNvPr id="5" name="Group 4"/>
          <p:cNvGrpSpPr/>
          <p:nvPr/>
        </p:nvGrpSpPr>
        <p:grpSpPr>
          <a:xfrm>
            <a:off x="76200" y="76200"/>
            <a:ext cx="8991600" cy="6705600"/>
            <a:chOff x="76200" y="76200"/>
            <a:chExt cx="8991600" cy="6705600"/>
          </a:xfrm>
        </p:grpSpPr>
        <p:pic>
          <p:nvPicPr>
            <p:cNvPr id="6" name="Picture 5" descr="TracFone_GradientBackground2.png"/>
            <p:cNvPicPr>
              <a:picLocks noChangeAspect="1"/>
            </p:cNvPicPr>
            <p:nvPr/>
          </p:nvPicPr>
          <p:blipFill>
            <a:blip r:embed="rId3" cstate="print"/>
            <a:stretch>
              <a:fillRect/>
            </a:stretch>
          </p:blipFill>
          <p:spPr>
            <a:xfrm>
              <a:off x="78613" y="83257"/>
              <a:ext cx="8986836" cy="609600"/>
            </a:xfrm>
            <a:prstGeom prst="rect">
              <a:avLst/>
            </a:prstGeom>
          </p:spPr>
        </p:pic>
        <p:pic>
          <p:nvPicPr>
            <p:cNvPr id="7" name="Picture 6" descr="TracFone_GradientBackground2.png"/>
            <p:cNvPicPr>
              <a:picLocks noChangeAspect="1"/>
            </p:cNvPicPr>
            <p:nvPr/>
          </p:nvPicPr>
          <p:blipFill>
            <a:blip r:embed="rId3" cstate="print"/>
            <a:stretch>
              <a:fillRect/>
            </a:stretch>
          </p:blipFill>
          <p:spPr>
            <a:xfrm rot="10800000">
              <a:off x="83127" y="6555208"/>
              <a:ext cx="8977746" cy="219261"/>
            </a:xfrm>
            <a:prstGeom prst="rect">
              <a:avLst/>
            </a:prstGeom>
          </p:spPr>
        </p:pic>
        <p:sp>
          <p:nvSpPr>
            <p:cNvPr id="8" name="Rectangle 7"/>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0" name="TextBox 9"/>
          <p:cNvSpPr txBox="1"/>
          <p:nvPr/>
        </p:nvSpPr>
        <p:spPr>
          <a:xfrm>
            <a:off x="5146158" y="1752600"/>
            <a:ext cx="3540642" cy="430887"/>
          </a:xfrm>
          <a:prstGeom prst="rect">
            <a:avLst/>
          </a:prstGeom>
          <a:noFill/>
        </p:spPr>
        <p:txBody>
          <a:bodyPr wrap="square" rtlCol="0">
            <a:spAutoFit/>
          </a:bodyPr>
          <a:lstStyle/>
          <a:p>
            <a:pPr algn="ctr"/>
            <a:r>
              <a:rPr lang="en-US" sz="2200" b="1" u="sng" dirty="0" smtClean="0">
                <a:effectLst>
                  <a:outerShdw blurRad="38100" dist="38100" dir="2700000" algn="tl">
                    <a:srgbClr val="000000">
                      <a:alpha val="43137"/>
                    </a:srgbClr>
                  </a:outerShdw>
                </a:effectLst>
              </a:rPr>
              <a:t>11 Airtime Plans </a:t>
            </a:r>
          </a:p>
        </p:txBody>
      </p:sp>
      <p:sp>
        <p:nvSpPr>
          <p:cNvPr id="11" name="TextBox 10"/>
          <p:cNvSpPr txBox="1"/>
          <p:nvPr/>
        </p:nvSpPr>
        <p:spPr>
          <a:xfrm>
            <a:off x="5410200" y="4191000"/>
            <a:ext cx="3048000" cy="430887"/>
          </a:xfrm>
          <a:prstGeom prst="rect">
            <a:avLst/>
          </a:prstGeom>
          <a:noFill/>
        </p:spPr>
        <p:txBody>
          <a:bodyPr wrap="square" rtlCol="0">
            <a:spAutoFit/>
          </a:bodyPr>
          <a:lstStyle/>
          <a:p>
            <a:pPr algn="ctr"/>
            <a:r>
              <a:rPr lang="en-US" sz="2200" b="1" u="sng" dirty="0">
                <a:effectLst>
                  <a:outerShdw blurRad="38100" dist="38100" dir="2700000" algn="tl">
                    <a:srgbClr val="000000">
                      <a:alpha val="43137"/>
                    </a:srgbClr>
                  </a:outerShdw>
                </a:effectLst>
              </a:rPr>
              <a:t>6</a:t>
            </a:r>
            <a:r>
              <a:rPr lang="en-US" sz="2200" b="1" u="sng" dirty="0" smtClean="0">
                <a:effectLst>
                  <a:outerShdw blurRad="38100" dist="38100" dir="2700000" algn="tl">
                    <a:srgbClr val="000000">
                      <a:alpha val="43137"/>
                    </a:srgbClr>
                  </a:outerShdw>
                </a:effectLst>
              </a:rPr>
              <a:t> Handset Options</a:t>
            </a:r>
          </a:p>
        </p:txBody>
      </p:sp>
      <p:graphicFrame>
        <p:nvGraphicFramePr>
          <p:cNvPr id="16" name="Table 15"/>
          <p:cNvGraphicFramePr>
            <a:graphicFrameLocks noGrp="1"/>
          </p:cNvGraphicFramePr>
          <p:nvPr>
            <p:extLst>
              <p:ext uri="{D42A27DB-BD31-4B8C-83A1-F6EECF244321}">
                <p14:modId xmlns:p14="http://schemas.microsoft.com/office/powerpoint/2010/main" val="2841182063"/>
              </p:ext>
            </p:extLst>
          </p:nvPr>
        </p:nvGraphicFramePr>
        <p:xfrm>
          <a:off x="4876800" y="2238375"/>
          <a:ext cx="2133600" cy="1419225"/>
        </p:xfrm>
        <a:graphic>
          <a:graphicData uri="http://schemas.openxmlformats.org/drawingml/2006/table">
            <a:tbl>
              <a:tblPr>
                <a:tableStyleId>{2D5ABB26-0587-4C30-8999-92F81FD0307C}</a:tableStyleId>
              </a:tblPr>
              <a:tblGrid>
                <a:gridCol w="2133600"/>
              </a:tblGrid>
              <a:tr h="204788">
                <a:tc>
                  <a:txBody>
                    <a:bodyPr/>
                    <a:lstStyle/>
                    <a:p>
                      <a:pPr algn="ctr" fontAlgn="b"/>
                      <a:r>
                        <a:rPr lang="en-US" sz="1800" b="1" u="none" strike="noStrike" dirty="0" smtClean="0">
                          <a:effectLst/>
                          <a:latin typeface="Adobe Devanagari" pitchFamily="18" charset="0"/>
                          <a:cs typeface="Adobe Devanagari" pitchFamily="18" charset="0"/>
                        </a:rPr>
                        <a:t>120 </a:t>
                      </a:r>
                      <a:r>
                        <a:rPr lang="en-US" sz="1800" b="1" u="none" strike="noStrike" dirty="0">
                          <a:effectLst/>
                          <a:latin typeface="Adobe Devanagari" pitchFamily="18" charset="0"/>
                          <a:cs typeface="Adobe Devanagari" pitchFamily="18" charset="0"/>
                        </a:rPr>
                        <a:t>Minutes $29.99</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200 </a:t>
                      </a:r>
                      <a:r>
                        <a:rPr lang="en-US" sz="1800" b="1" u="none" strike="noStrike" dirty="0">
                          <a:effectLst/>
                          <a:latin typeface="Adobe Devanagari" pitchFamily="18" charset="0"/>
                          <a:cs typeface="Adobe Devanagari" pitchFamily="18" charset="0"/>
                        </a:rPr>
                        <a:t>Minutes $39.99</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400 </a:t>
                      </a:r>
                      <a:r>
                        <a:rPr lang="en-US" sz="1800" b="1" u="none" strike="noStrike" dirty="0">
                          <a:effectLst/>
                          <a:latin typeface="Adobe Devanagari" pitchFamily="18" charset="0"/>
                          <a:cs typeface="Adobe Devanagari" pitchFamily="18" charset="0"/>
                        </a:rPr>
                        <a:t>Minutes $99.99</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450 </a:t>
                      </a:r>
                      <a:r>
                        <a:rPr lang="en-US" sz="1800" b="1" u="none" strike="noStrike" dirty="0">
                          <a:effectLst/>
                          <a:latin typeface="Adobe Devanagari" pitchFamily="18" charset="0"/>
                          <a:cs typeface="Adobe Devanagari" pitchFamily="18" charset="0"/>
                        </a:rPr>
                        <a:t>Minutes $79.99</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60 </a:t>
                      </a:r>
                      <a:r>
                        <a:rPr lang="en-US" sz="1800" b="1" u="none" strike="noStrike" dirty="0">
                          <a:effectLst/>
                          <a:latin typeface="Adobe Devanagari" pitchFamily="18" charset="0"/>
                          <a:cs typeface="Adobe Devanagari" pitchFamily="18" charset="0"/>
                        </a:rPr>
                        <a:t>Minutes $19.99</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991826787"/>
              </p:ext>
            </p:extLst>
          </p:nvPr>
        </p:nvGraphicFramePr>
        <p:xfrm>
          <a:off x="5943600" y="4648200"/>
          <a:ext cx="1930400" cy="1703070"/>
        </p:xfrm>
        <a:graphic>
          <a:graphicData uri="http://schemas.openxmlformats.org/drawingml/2006/table">
            <a:tbl>
              <a:tblPr>
                <a:tableStyleId>{2D5ABB26-0587-4C30-8999-92F81FD0307C}</a:tableStyleId>
              </a:tblPr>
              <a:tblGrid>
                <a:gridCol w="1930400"/>
              </a:tblGrid>
              <a:tr h="190500">
                <a:tc>
                  <a:txBody>
                    <a:bodyPr/>
                    <a:lstStyle/>
                    <a:p>
                      <a:pPr algn="ctr" fontAlgn="b"/>
                      <a:r>
                        <a:rPr lang="en-US" sz="1800" b="1" u="none" strike="noStrike" dirty="0" smtClean="0">
                          <a:effectLst/>
                          <a:latin typeface="Adobe Devanagari" pitchFamily="18" charset="0"/>
                          <a:cs typeface="Adobe Devanagari" pitchFamily="18" charset="0"/>
                        </a:rPr>
                        <a:t>ZTE </a:t>
                      </a:r>
                      <a:r>
                        <a:rPr lang="en-US" sz="1800" b="1" u="none" strike="noStrike" dirty="0">
                          <a:effectLst/>
                          <a:latin typeface="Adobe Devanagari" pitchFamily="18" charset="0"/>
                          <a:cs typeface="Adobe Devanagari" pitchFamily="18" charset="0"/>
                        </a:rPr>
                        <a:t>233</a:t>
                      </a:r>
                      <a:endParaRPr lang="en-US" sz="1800" b="1" i="0" u="none" strike="noStrike" dirty="0">
                        <a:solidFill>
                          <a:srgbClr val="FF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ZTE </a:t>
                      </a:r>
                      <a:r>
                        <a:rPr lang="en-US" sz="1800" b="1" u="none" strike="noStrike" dirty="0">
                          <a:effectLst/>
                          <a:latin typeface="Adobe Devanagari" pitchFamily="18" charset="0"/>
                          <a:cs typeface="Adobe Devanagari" pitchFamily="18" charset="0"/>
                        </a:rPr>
                        <a:t>798</a:t>
                      </a:r>
                      <a:endParaRPr lang="en-US" sz="1800" b="1" i="0" u="none" strike="noStrike" dirty="0">
                        <a:solidFill>
                          <a:srgbClr val="FF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ZTE </a:t>
                      </a:r>
                      <a:r>
                        <a:rPr lang="en-US" sz="1800" b="1" u="none" strike="noStrike" dirty="0">
                          <a:effectLst/>
                          <a:latin typeface="Adobe Devanagari" pitchFamily="18" charset="0"/>
                          <a:cs typeface="Adobe Devanagari" pitchFamily="18" charset="0"/>
                        </a:rPr>
                        <a:t>837</a:t>
                      </a:r>
                      <a:endParaRPr lang="en-US" sz="1800" b="1" i="0" u="none" strike="noStrike" dirty="0">
                        <a:solidFill>
                          <a:srgbClr val="FF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LG </a:t>
                      </a:r>
                      <a:r>
                        <a:rPr lang="en-US" sz="1800" b="1" u="none" strike="noStrike" dirty="0">
                          <a:effectLst/>
                          <a:latin typeface="Adobe Devanagari" pitchFamily="18" charset="0"/>
                          <a:cs typeface="Adobe Devanagari" pitchFamily="18" charset="0"/>
                        </a:rPr>
                        <a:t>58 VL</a:t>
                      </a:r>
                      <a:endParaRPr lang="en-US" sz="1800" b="1" i="0" u="none" strike="noStrike" dirty="0">
                        <a:solidFill>
                          <a:srgbClr val="FF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ZTE917</a:t>
                      </a:r>
                      <a:endParaRPr lang="en-US" sz="1800" b="1" i="0" u="none" strike="noStrike" dirty="0">
                        <a:solidFill>
                          <a:srgbClr val="FF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Samsung </a:t>
                      </a:r>
                      <a:r>
                        <a:rPr lang="en-US" sz="1800" b="1" u="none" strike="noStrike" dirty="0">
                          <a:effectLst/>
                          <a:latin typeface="Adobe Devanagari" pitchFamily="18" charset="0"/>
                          <a:cs typeface="Adobe Devanagari" pitchFamily="18" charset="0"/>
                        </a:rPr>
                        <a:t>J3</a:t>
                      </a:r>
                      <a:endParaRPr lang="en-US" sz="1800" b="1" i="0" u="none" strike="noStrike" dirty="0">
                        <a:solidFill>
                          <a:srgbClr val="FF0000"/>
                        </a:solidFill>
                        <a:effectLst/>
                        <a:latin typeface="Adobe Devanagari" pitchFamily="18" charset="0"/>
                        <a:cs typeface="Adobe Devanagari" pitchFamily="18" charset="0"/>
                      </a:endParaRPr>
                    </a:p>
                  </a:txBody>
                  <a:tcPr marL="9525" marR="9525" marT="9525" marB="0" anchor="b"/>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269188790"/>
              </p:ext>
            </p:extLst>
          </p:nvPr>
        </p:nvGraphicFramePr>
        <p:xfrm>
          <a:off x="6934200" y="2238375"/>
          <a:ext cx="2133600" cy="1419225"/>
        </p:xfrm>
        <a:graphic>
          <a:graphicData uri="http://schemas.openxmlformats.org/drawingml/2006/table">
            <a:tbl>
              <a:tblPr>
                <a:tableStyleId>{2D5ABB26-0587-4C30-8999-92F81FD0307C}</a:tableStyleId>
              </a:tblPr>
              <a:tblGrid>
                <a:gridCol w="2133600"/>
              </a:tblGrid>
              <a:tr h="190500">
                <a:tc>
                  <a:txBody>
                    <a:bodyPr/>
                    <a:lstStyle/>
                    <a:p>
                      <a:pPr algn="ctr" fontAlgn="b"/>
                      <a:r>
                        <a:rPr lang="en-US" sz="1800" b="1" u="none" strike="noStrike" dirty="0" smtClean="0">
                          <a:effectLst/>
                          <a:latin typeface="Adobe Devanagari" pitchFamily="18" charset="0"/>
                          <a:cs typeface="Adobe Devanagari" pitchFamily="18" charset="0"/>
                        </a:rPr>
                        <a:t>Smartphone </a:t>
                      </a:r>
                      <a:r>
                        <a:rPr lang="en-US" sz="1800" b="1" u="none" strike="noStrike" dirty="0">
                          <a:effectLst/>
                          <a:latin typeface="Adobe Devanagari" pitchFamily="18" charset="0"/>
                          <a:cs typeface="Adobe Devanagari" pitchFamily="18" charset="0"/>
                        </a:rPr>
                        <a:t>$15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Smartphone </a:t>
                      </a:r>
                      <a:r>
                        <a:rPr lang="en-US" sz="1800" b="1" u="none" strike="noStrike" dirty="0">
                          <a:effectLst/>
                          <a:latin typeface="Adobe Devanagari" pitchFamily="18" charset="0"/>
                          <a:cs typeface="Adobe Devanagari" pitchFamily="18" charset="0"/>
                        </a:rPr>
                        <a:t>$25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Smartphone </a:t>
                      </a:r>
                      <a:r>
                        <a:rPr lang="en-US" sz="1800" b="1" u="none" strike="noStrike" dirty="0">
                          <a:effectLst/>
                          <a:latin typeface="Adobe Devanagari" pitchFamily="18" charset="0"/>
                          <a:cs typeface="Adobe Devanagari" pitchFamily="18" charset="0"/>
                        </a:rPr>
                        <a:t>$35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Smartphone </a:t>
                      </a:r>
                      <a:r>
                        <a:rPr lang="en-US" sz="1800" b="1" u="none" strike="noStrike" dirty="0">
                          <a:effectLst/>
                          <a:latin typeface="Adobe Devanagari" pitchFamily="18" charset="0"/>
                          <a:cs typeface="Adobe Devanagari" pitchFamily="18" charset="0"/>
                        </a:rPr>
                        <a:t>$125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Data </a:t>
                      </a:r>
                      <a:r>
                        <a:rPr lang="en-US" sz="1800" b="1" u="none" strike="noStrike" dirty="0">
                          <a:effectLst/>
                          <a:latin typeface="Adobe Devanagari" pitchFamily="18" charset="0"/>
                          <a:cs typeface="Adobe Devanagari" pitchFamily="18" charset="0"/>
                        </a:rPr>
                        <a:t>1GB $10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bl>
          </a:graphicData>
        </a:graphic>
      </p:graphicFrame>
      <p:sp>
        <p:nvSpPr>
          <p:cNvPr id="21" name="TextBox 20"/>
          <p:cNvSpPr txBox="1"/>
          <p:nvPr/>
        </p:nvSpPr>
        <p:spPr>
          <a:xfrm>
            <a:off x="5638800" y="3745468"/>
            <a:ext cx="2667000" cy="369332"/>
          </a:xfrm>
          <a:prstGeom prst="rect">
            <a:avLst/>
          </a:prstGeom>
          <a:noFill/>
        </p:spPr>
        <p:txBody>
          <a:bodyPr wrap="square" rtlCol="0">
            <a:spAutoFit/>
          </a:bodyPr>
          <a:lstStyle/>
          <a:p>
            <a:pPr algn="ctr" fontAlgn="b"/>
            <a:r>
              <a:rPr lang="en-US" b="1" dirty="0">
                <a:latin typeface="Adobe Devanagari" pitchFamily="18" charset="0"/>
                <a:cs typeface="Adobe Devanagari" pitchFamily="18" charset="0"/>
              </a:rPr>
              <a:t>1000 Texts $5</a:t>
            </a:r>
            <a:endParaRPr lang="en-US" b="1" dirty="0">
              <a:solidFill>
                <a:srgbClr val="000000"/>
              </a:solidFill>
              <a:latin typeface="Adobe Devanagari" pitchFamily="18" charset="0"/>
              <a:cs typeface="Adobe Devanagari" pitchFamily="18"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8466" y="115914"/>
            <a:ext cx="1869334" cy="1413782"/>
          </a:xfrm>
          <a:prstGeom prst="rect">
            <a:avLst/>
          </a:prstGeom>
        </p:spPr>
      </p:pic>
    </p:spTree>
    <p:extLst>
      <p:ext uri="{BB962C8B-B14F-4D97-AF65-F5344CB8AC3E}">
        <p14:creationId xmlns:p14="http://schemas.microsoft.com/office/powerpoint/2010/main" val="30384531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par>
                          <p:cTn id="9" fill="hold">
                            <p:stCondLst>
                              <p:cond delay="0"/>
                            </p:stCondLst>
                            <p:childTnLst>
                              <p:par>
                                <p:cTn id="10" presetID="6" presetClass="entr" presetSubtype="16"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1500"/>
                                        <p:tgtEl>
                                          <p:spTgt spid="2">
                                            <p:txEl>
                                              <p:pRg st="0" end="0"/>
                                            </p:txEl>
                                          </p:spTgt>
                                        </p:tgtEl>
                                      </p:cBhvr>
                                    </p:animEffect>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circle(in)">
                                      <p:cBhvr>
                                        <p:cTn id="16" dur="1500"/>
                                        <p:tgtEl>
                                          <p:spTgt spid="2">
                                            <p:txEl>
                                              <p:pRg st="1" end="1"/>
                                            </p:txEl>
                                          </p:spTgt>
                                        </p:tgtEl>
                                      </p:cBhvr>
                                    </p:animEffect>
                                  </p:childTnLst>
                                </p:cTn>
                              </p:par>
                            </p:childTnLst>
                          </p:cTn>
                        </p:par>
                        <p:par>
                          <p:cTn id="17" fill="hold">
                            <p:stCondLst>
                              <p:cond delay="3000"/>
                            </p:stCondLst>
                            <p:childTnLst>
                              <p:par>
                                <p:cTn id="18" presetID="6" presetClass="entr" presetSubtype="16"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circle(in)">
                                      <p:cBhvr>
                                        <p:cTn id="20" dur="1500"/>
                                        <p:tgtEl>
                                          <p:spTgt spid="2">
                                            <p:txEl>
                                              <p:pRg st="2" end="2"/>
                                            </p:txEl>
                                          </p:spTgt>
                                        </p:tgtEl>
                                      </p:cBhvr>
                                    </p:animEffect>
                                  </p:childTnLst>
                                </p:cTn>
                              </p:par>
                            </p:childTnLst>
                          </p:cTn>
                        </p:par>
                        <p:par>
                          <p:cTn id="21" fill="hold">
                            <p:stCondLst>
                              <p:cond delay="4500"/>
                            </p:stCondLst>
                            <p:childTnLst>
                              <p:par>
                                <p:cTn id="22" presetID="6" presetClass="entr" presetSubtype="16"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circle(in)">
                                      <p:cBhvr>
                                        <p:cTn id="24" dur="1500"/>
                                        <p:tgtEl>
                                          <p:spTgt spid="2">
                                            <p:txEl>
                                              <p:pRg st="3" end="3"/>
                                            </p:txEl>
                                          </p:spTgt>
                                        </p:tgtEl>
                                      </p:cBhvr>
                                    </p:animEffect>
                                  </p:childTnLst>
                                </p:cTn>
                              </p:par>
                            </p:childTnLst>
                          </p:cTn>
                        </p:par>
                        <p:par>
                          <p:cTn id="25" fill="hold">
                            <p:stCondLst>
                              <p:cond delay="6000"/>
                            </p:stCondLst>
                            <p:childTnLst>
                              <p:par>
                                <p:cTn id="26" presetID="6" presetClass="entr" presetSubtype="16"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circle(in)">
                                      <p:cBhvr>
                                        <p:cTn id="28" dur="1500"/>
                                        <p:tgtEl>
                                          <p:spTgt spid="2">
                                            <p:txEl>
                                              <p:pRg st="4" end="4"/>
                                            </p:txEl>
                                          </p:spTgt>
                                        </p:tgtEl>
                                      </p:cBhvr>
                                    </p:animEffect>
                                  </p:childTnLst>
                                </p:cTn>
                              </p:par>
                            </p:childTnLst>
                          </p:cTn>
                        </p:par>
                        <p:par>
                          <p:cTn id="29" fill="hold">
                            <p:stCondLst>
                              <p:cond delay="7500"/>
                            </p:stCondLst>
                            <p:childTnLst>
                              <p:par>
                                <p:cTn id="30" presetID="42" presetClass="entr" presetSubtype="0" fill="hold" grpId="0" nodeType="after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9000"/>
                            </p:stCondLst>
                            <p:childTnLst>
                              <p:par>
                                <p:cTn id="36" presetID="16" presetClass="entr" presetSubtype="21" fill="hold" nodeType="afterEffect">
                                  <p:stCondLst>
                                    <p:cond delay="50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1000"/>
                                        <p:tgtEl>
                                          <p:spTgt spid="16"/>
                                        </p:tgtEl>
                                      </p:cBhvr>
                                    </p:animEffect>
                                  </p:childTnLst>
                                </p:cTn>
                              </p:par>
                            </p:childTnLst>
                          </p:cTn>
                        </p:par>
                        <p:par>
                          <p:cTn id="39" fill="hold">
                            <p:stCondLst>
                              <p:cond delay="10500"/>
                            </p:stCondLst>
                            <p:childTnLst>
                              <p:par>
                                <p:cTn id="40" presetID="16" presetClass="entr" presetSubtype="21" fill="hold" nodeType="after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1000"/>
                                        <p:tgtEl>
                                          <p:spTgt spid="20"/>
                                        </p:tgtEl>
                                      </p:cBhvr>
                                    </p:animEffect>
                                  </p:childTnLst>
                                </p:cTn>
                              </p:par>
                            </p:childTnLst>
                          </p:cTn>
                        </p:par>
                        <p:par>
                          <p:cTn id="43" fill="hold">
                            <p:stCondLst>
                              <p:cond delay="12000"/>
                            </p:stCondLst>
                            <p:childTnLst>
                              <p:par>
                                <p:cTn id="44" presetID="16" presetClass="entr" presetSubtype="21" fill="hold" grpId="0" nodeType="afterEffect">
                                  <p:stCondLst>
                                    <p:cond delay="50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1000"/>
                                        <p:tgtEl>
                                          <p:spTgt spid="21"/>
                                        </p:tgtEl>
                                      </p:cBhvr>
                                    </p:animEffect>
                                  </p:childTnLst>
                                </p:cTn>
                              </p:par>
                            </p:childTnLst>
                          </p:cTn>
                        </p:par>
                        <p:par>
                          <p:cTn id="47" fill="hold">
                            <p:stCondLst>
                              <p:cond delay="13500"/>
                            </p:stCondLst>
                            <p:childTnLst>
                              <p:par>
                                <p:cTn id="48" presetID="42" presetClass="entr" presetSubtype="0" fill="hold" grpId="0" nodeType="after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par>
                          <p:cTn id="53" fill="hold">
                            <p:stCondLst>
                              <p:cond delay="15000"/>
                            </p:stCondLst>
                            <p:childTnLst>
                              <p:par>
                                <p:cTn id="54" presetID="16" presetClass="entr" presetSubtype="21" fill="hold" nodeType="afterEffect">
                                  <p:stCondLst>
                                    <p:cond delay="50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Title 1"/>
          <p:cNvSpPr>
            <a:spLocks noGrp="1"/>
          </p:cNvSpPr>
          <p:nvPr>
            <p:ph type="title"/>
          </p:nvPr>
        </p:nvSpPr>
        <p:spPr>
          <a:xfrm>
            <a:off x="457200" y="533400"/>
            <a:ext cx="8229600" cy="685800"/>
          </a:xfrm>
        </p:spPr>
        <p:txBody>
          <a:bodyPr>
            <a:normAutofit fontScale="90000"/>
          </a:bodyPr>
          <a:lstStyle/>
          <a:p>
            <a:r>
              <a:rPr lang="en-US" b="1" dirty="0" smtClean="0"/>
              <a:t>Phones Overview</a:t>
            </a:r>
            <a:endParaRPr lang="en-US" b="1" dirty="0"/>
          </a:p>
        </p:txBody>
      </p:sp>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286000" y="1828800"/>
            <a:ext cx="1426464" cy="1828800"/>
          </a:xfrm>
          <a:prstGeom prst="rect">
            <a:avLst/>
          </a:prstGeom>
        </p:spPr>
      </p:pic>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352883" y="1828800"/>
            <a:ext cx="1428917" cy="1828800"/>
          </a:xfrm>
          <a:prstGeom prst="rect">
            <a:avLst/>
          </a:prstGeom>
        </p:spPr>
      </p:pic>
      <p:pic>
        <p:nvPicPr>
          <p:cNvPr id="11" name="Picture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07136" y="1828800"/>
            <a:ext cx="1426464" cy="1828800"/>
          </a:xfrm>
          <a:prstGeom prst="rect">
            <a:avLst/>
          </a:prstGeom>
        </p:spPr>
      </p:pic>
      <p:pic>
        <p:nvPicPr>
          <p:cNvPr id="12" name="Picture 11"/>
          <p:cNvPicPr>
            <a:picLocks/>
          </p:cNvPicPr>
          <p:nvPr/>
        </p:nvPicPr>
        <p:blipFill>
          <a:blip r:embed="rId6">
            <a:extLst>
              <a:ext uri="{28A0092B-C50C-407E-A947-70E740481C1C}">
                <a14:useLocalDpi xmlns:a14="http://schemas.microsoft.com/office/drawing/2010/main" val="0"/>
              </a:ext>
            </a:extLst>
          </a:blip>
          <a:stretch>
            <a:fillRect/>
          </a:stretch>
        </p:blipFill>
        <p:spPr>
          <a:xfrm>
            <a:off x="6858000" y="1828800"/>
            <a:ext cx="1426464" cy="1828800"/>
          </a:xfrm>
          <a:prstGeom prst="rect">
            <a:avLst/>
          </a:prstGeom>
        </p:spPr>
      </p:pic>
      <p:pic>
        <p:nvPicPr>
          <p:cNvPr id="14" name="Picture 1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831336" y="1828800"/>
            <a:ext cx="1426464" cy="182880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5648" y="4636008"/>
            <a:ext cx="1188552" cy="1536192"/>
          </a:xfrm>
          <a:prstGeom prst="rect">
            <a:avLst/>
          </a:prstGeom>
        </p:spPr>
      </p:pic>
      <p:pic>
        <p:nvPicPr>
          <p:cNvPr id="16" name="Picture 15"/>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7086600" y="4636008"/>
            <a:ext cx="1143000" cy="1536192"/>
          </a:xfrm>
          <a:prstGeom prst="rect">
            <a:avLst/>
          </a:prstGeom>
        </p:spPr>
      </p:pic>
      <p:pic>
        <p:nvPicPr>
          <p:cNvPr id="17" name="Picture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25929" y="4638271"/>
            <a:ext cx="1143000" cy="1533929"/>
          </a:xfrm>
          <a:prstGeom prst="rect">
            <a:avLst/>
          </a:prstGeom>
        </p:spPr>
      </p:pic>
      <p:pic>
        <p:nvPicPr>
          <p:cNvPr id="18" name="Picture 17"/>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1905000" y="4636008"/>
            <a:ext cx="1143000" cy="1536192"/>
          </a:xfrm>
          <a:prstGeom prst="rect">
            <a:avLst/>
          </a:prstGeom>
        </p:spPr>
      </p:pic>
      <p:pic>
        <p:nvPicPr>
          <p:cNvPr id="19" name="Picture 18"/>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3200400" y="4636008"/>
            <a:ext cx="1143000" cy="1536192"/>
          </a:xfrm>
          <a:prstGeom prst="rect">
            <a:avLst/>
          </a:prstGeom>
        </p:spPr>
      </p:pic>
      <p:pic>
        <p:nvPicPr>
          <p:cNvPr id="20" name="Picture 19"/>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4495800" y="4636008"/>
            <a:ext cx="1143000" cy="1536192"/>
          </a:xfrm>
          <a:prstGeom prst="rect">
            <a:avLst/>
          </a:prstGeom>
        </p:spPr>
      </p:pic>
      <p:sp>
        <p:nvSpPr>
          <p:cNvPr id="21" name="TextBox 20"/>
          <p:cNvSpPr txBox="1"/>
          <p:nvPr/>
        </p:nvSpPr>
        <p:spPr>
          <a:xfrm>
            <a:off x="2971800" y="1305580"/>
            <a:ext cx="3200400" cy="523220"/>
          </a:xfrm>
          <a:prstGeom prst="rect">
            <a:avLst/>
          </a:prstGeom>
          <a:noFill/>
        </p:spPr>
        <p:txBody>
          <a:bodyPr wrap="square" rtlCol="0">
            <a:spAutoFit/>
          </a:bodyPr>
          <a:lstStyle/>
          <a:p>
            <a:r>
              <a:rPr lang="en-US" sz="2800" b="1" i="1" dirty="0" smtClean="0">
                <a:effectLst>
                  <a:outerShdw blurRad="38100" dist="38100" dir="2700000" algn="tl">
                    <a:srgbClr val="000000">
                      <a:alpha val="43137"/>
                    </a:srgbClr>
                  </a:outerShdw>
                </a:effectLst>
              </a:rPr>
              <a:t>Basic Phone Plans</a:t>
            </a:r>
            <a:endParaRPr lang="en-US" sz="2800" b="1" i="1" dirty="0">
              <a:effectLst>
                <a:outerShdw blurRad="38100" dist="38100" dir="2700000" algn="tl">
                  <a:srgbClr val="000000">
                    <a:alpha val="43137"/>
                  </a:srgbClr>
                </a:outerShdw>
              </a:effectLst>
            </a:endParaRPr>
          </a:p>
        </p:txBody>
      </p:sp>
      <p:sp>
        <p:nvSpPr>
          <p:cNvPr id="22" name="TextBox 21"/>
          <p:cNvSpPr txBox="1"/>
          <p:nvPr/>
        </p:nvSpPr>
        <p:spPr>
          <a:xfrm>
            <a:off x="2971800" y="4048780"/>
            <a:ext cx="3200400" cy="523220"/>
          </a:xfrm>
          <a:prstGeom prst="rect">
            <a:avLst/>
          </a:prstGeom>
          <a:noFill/>
        </p:spPr>
        <p:txBody>
          <a:bodyPr wrap="square" rtlCol="0">
            <a:spAutoFit/>
          </a:bodyPr>
          <a:lstStyle/>
          <a:p>
            <a:r>
              <a:rPr lang="en-US" sz="2800" b="1" i="1" dirty="0" smtClean="0">
                <a:effectLst>
                  <a:outerShdw blurRad="38100" dist="38100" dir="2700000" algn="tl">
                    <a:srgbClr val="000000">
                      <a:alpha val="43137"/>
                    </a:srgbClr>
                  </a:outerShdw>
                </a:effectLst>
              </a:rPr>
              <a:t>Smartphone Plans</a:t>
            </a:r>
            <a:endParaRPr lang="en-US" sz="2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424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3"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3"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Title 1"/>
          <p:cNvSpPr>
            <a:spLocks noGrp="1"/>
          </p:cNvSpPr>
          <p:nvPr>
            <p:ph type="title"/>
          </p:nvPr>
        </p:nvSpPr>
        <p:spPr>
          <a:xfrm>
            <a:off x="457200" y="533400"/>
            <a:ext cx="8229600" cy="868362"/>
          </a:xfrm>
        </p:spPr>
        <p:txBody>
          <a:bodyPr/>
          <a:lstStyle/>
          <a:p>
            <a:r>
              <a:rPr lang="en-US" b="1" dirty="0" smtClean="0"/>
              <a:t>Phones Overview</a:t>
            </a:r>
            <a:endParaRPr lang="en-US" b="1" dirty="0"/>
          </a:p>
        </p:txBody>
      </p:sp>
      <p:sp>
        <p:nvSpPr>
          <p:cNvPr id="11" name="TextBox 10"/>
          <p:cNvSpPr txBox="1"/>
          <p:nvPr/>
        </p:nvSpPr>
        <p:spPr>
          <a:xfrm>
            <a:off x="609600" y="4230469"/>
            <a:ext cx="990600" cy="646331"/>
          </a:xfrm>
          <a:prstGeom prst="rect">
            <a:avLst/>
          </a:prstGeom>
          <a:noFill/>
        </p:spPr>
        <p:txBody>
          <a:bodyPr wrap="square" rtlCol="0">
            <a:spAutoFit/>
          </a:bodyPr>
          <a:lstStyle/>
          <a:p>
            <a:pPr algn="ctr"/>
            <a:r>
              <a:rPr lang="en-US" b="1" dirty="0" smtClean="0"/>
              <a:t>ZTE</a:t>
            </a:r>
          </a:p>
          <a:p>
            <a:pPr algn="ctr"/>
            <a:r>
              <a:rPr lang="en-US" b="1" dirty="0" smtClean="0"/>
              <a:t> 233</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3691" b="14785"/>
          <a:stretch/>
        </p:blipFill>
        <p:spPr>
          <a:xfrm>
            <a:off x="1752600" y="2011680"/>
            <a:ext cx="1491547" cy="2103120"/>
          </a:xfrm>
          <a:prstGeom prst="rect">
            <a:avLst/>
          </a:prstGeom>
        </p:spPr>
      </p:pic>
      <p:sp>
        <p:nvSpPr>
          <p:cNvPr id="13" name="TextBox 12"/>
          <p:cNvSpPr txBox="1"/>
          <p:nvPr/>
        </p:nvSpPr>
        <p:spPr>
          <a:xfrm>
            <a:off x="1981200" y="4038600"/>
            <a:ext cx="1092670" cy="1077218"/>
          </a:xfrm>
          <a:prstGeom prst="rect">
            <a:avLst/>
          </a:prstGeom>
          <a:noFill/>
        </p:spPr>
        <p:txBody>
          <a:bodyPr wrap="square" rtlCol="0">
            <a:spAutoFit/>
          </a:bodyPr>
          <a:lstStyle/>
          <a:p>
            <a:pPr algn="ctr"/>
            <a:r>
              <a:rPr lang="en-US" sz="1600" b="1" dirty="0" smtClean="0"/>
              <a:t>ZTE</a:t>
            </a:r>
          </a:p>
          <a:p>
            <a:pPr algn="ctr"/>
            <a:r>
              <a:rPr lang="en-US" sz="1600" b="1" dirty="0" smtClean="0"/>
              <a:t>Z798BL</a:t>
            </a:r>
          </a:p>
          <a:p>
            <a:pPr algn="ctr"/>
            <a:r>
              <a:rPr lang="en-US" sz="1600" b="1" dirty="0" smtClean="0"/>
              <a:t>Majesty  PRO LTE</a:t>
            </a:r>
          </a:p>
        </p:txBody>
      </p:sp>
      <p:pic>
        <p:nvPicPr>
          <p:cNvPr id="7170" name="Picture 2" descr="S:\MARKETING DEPARTMENT\Product image &amp; infor\ZTE\Z837VL ZFIVE 2 LTE\JPG\TF\Web\large.gif"/>
          <p:cNvPicPr>
            <a:picLocks noChangeAspect="1" noChangeArrowheads="1"/>
          </p:cNvPicPr>
          <p:nvPr/>
        </p:nvPicPr>
        <p:blipFill rotWithShape="1">
          <a:blip r:embed="rId5">
            <a:extLst>
              <a:ext uri="{28A0092B-C50C-407E-A947-70E740481C1C}">
                <a14:useLocalDpi xmlns:a14="http://schemas.microsoft.com/office/drawing/2010/main" val="0"/>
              </a:ext>
            </a:extLst>
          </a:blip>
          <a:srcRect t="11924" b="10886"/>
          <a:stretch/>
        </p:blipFill>
        <p:spPr bwMode="auto">
          <a:xfrm>
            <a:off x="3156044" y="2011680"/>
            <a:ext cx="1492156" cy="21031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52800" y="4038600"/>
            <a:ext cx="1132145" cy="830997"/>
          </a:xfrm>
          <a:prstGeom prst="rect">
            <a:avLst/>
          </a:prstGeom>
          <a:noFill/>
        </p:spPr>
        <p:txBody>
          <a:bodyPr wrap="square" rtlCol="0">
            <a:spAutoFit/>
          </a:bodyPr>
          <a:lstStyle/>
          <a:p>
            <a:pPr algn="ctr"/>
            <a:r>
              <a:rPr lang="en-US" sz="1600" b="1" dirty="0" smtClean="0"/>
              <a:t>ZTE </a:t>
            </a:r>
          </a:p>
          <a:p>
            <a:pPr algn="ctr"/>
            <a:r>
              <a:rPr lang="en-US" sz="1600" b="1" dirty="0" smtClean="0"/>
              <a:t>Z837VL</a:t>
            </a:r>
          </a:p>
          <a:p>
            <a:pPr algn="ctr"/>
            <a:r>
              <a:rPr lang="en-US" sz="1600" b="1" dirty="0" smtClean="0"/>
              <a:t>ZFIVE 2 LTE</a:t>
            </a:r>
          </a:p>
        </p:txBody>
      </p:sp>
      <p:sp>
        <p:nvSpPr>
          <p:cNvPr id="16" name="TextBox 15"/>
          <p:cNvSpPr txBox="1"/>
          <p:nvPr/>
        </p:nvSpPr>
        <p:spPr>
          <a:xfrm>
            <a:off x="4768143" y="4009072"/>
            <a:ext cx="1099257" cy="1323439"/>
          </a:xfrm>
          <a:prstGeom prst="rect">
            <a:avLst/>
          </a:prstGeom>
          <a:noFill/>
        </p:spPr>
        <p:txBody>
          <a:bodyPr wrap="square" rtlCol="0">
            <a:spAutoFit/>
          </a:bodyPr>
          <a:lstStyle/>
          <a:p>
            <a:pPr algn="ctr"/>
            <a:r>
              <a:rPr lang="en-US" sz="1600" b="1" dirty="0" smtClean="0"/>
              <a:t>ZTE</a:t>
            </a:r>
          </a:p>
          <a:p>
            <a:pPr algn="ctr"/>
            <a:r>
              <a:rPr lang="en-US" sz="1600" b="1" dirty="0" smtClean="0"/>
              <a:t>Z917VL</a:t>
            </a:r>
          </a:p>
          <a:p>
            <a:pPr algn="ctr"/>
            <a:r>
              <a:rPr lang="en-US" sz="1600" b="1" dirty="0" err="1" smtClean="0"/>
              <a:t>Zmax</a:t>
            </a:r>
            <a:r>
              <a:rPr lang="en-US" sz="1600" b="1" dirty="0" smtClean="0"/>
              <a:t> CHAMP LTE</a:t>
            </a:r>
          </a:p>
        </p:txBody>
      </p:sp>
      <p:pic>
        <p:nvPicPr>
          <p:cNvPr id="18" name="Picture 17"/>
          <p:cNvPicPr>
            <a:picLocks/>
          </p:cNvPicPr>
          <p:nvPr/>
        </p:nvPicPr>
        <p:blipFill>
          <a:blip r:embed="rId6">
            <a:extLst>
              <a:ext uri="{28A0092B-C50C-407E-A947-70E740481C1C}">
                <a14:useLocalDpi xmlns:a14="http://schemas.microsoft.com/office/drawing/2010/main" val="0"/>
              </a:ext>
            </a:extLst>
          </a:blip>
          <a:stretch>
            <a:fillRect/>
          </a:stretch>
        </p:blipFill>
        <p:spPr>
          <a:xfrm>
            <a:off x="5993672" y="1917537"/>
            <a:ext cx="1195256" cy="2142002"/>
          </a:xfrm>
          <a:prstGeom prst="rect">
            <a:avLst/>
          </a:prstGeom>
        </p:spPr>
      </p:pic>
      <p:sp>
        <p:nvSpPr>
          <p:cNvPr id="19" name="TextBox 18"/>
          <p:cNvSpPr txBox="1"/>
          <p:nvPr/>
        </p:nvSpPr>
        <p:spPr>
          <a:xfrm>
            <a:off x="6019800" y="4038600"/>
            <a:ext cx="1143000" cy="1354217"/>
          </a:xfrm>
          <a:prstGeom prst="rect">
            <a:avLst/>
          </a:prstGeom>
          <a:noFill/>
        </p:spPr>
        <p:txBody>
          <a:bodyPr wrap="square" rtlCol="0">
            <a:spAutoFit/>
          </a:bodyPr>
          <a:lstStyle/>
          <a:p>
            <a:pPr algn="ctr"/>
            <a:r>
              <a:rPr lang="en-US" sz="1600" b="1" dirty="0" smtClean="0"/>
              <a:t>LG</a:t>
            </a:r>
          </a:p>
          <a:p>
            <a:pPr algn="ctr"/>
            <a:r>
              <a:rPr lang="en-US" sz="1600" b="1" dirty="0" smtClean="0"/>
              <a:t> L58VL</a:t>
            </a:r>
          </a:p>
          <a:p>
            <a:pPr algn="ctr"/>
            <a:r>
              <a:rPr lang="en-US" sz="1600" b="1" dirty="0" smtClean="0"/>
              <a:t>REBEL 2 LTE</a:t>
            </a:r>
            <a:endParaRPr lang="en-US" sz="1600" b="1" dirty="0"/>
          </a:p>
          <a:p>
            <a:pPr algn="ctr"/>
            <a:endParaRPr lang="en-US" b="1" dirty="0"/>
          </a:p>
        </p:txBody>
      </p:sp>
      <p:sp>
        <p:nvSpPr>
          <p:cNvPr id="20" name="TextBox 19"/>
          <p:cNvSpPr txBox="1"/>
          <p:nvPr/>
        </p:nvSpPr>
        <p:spPr>
          <a:xfrm>
            <a:off x="7391400" y="3962400"/>
            <a:ext cx="1288473" cy="1200329"/>
          </a:xfrm>
          <a:prstGeom prst="rect">
            <a:avLst/>
          </a:prstGeom>
          <a:noFill/>
        </p:spPr>
        <p:txBody>
          <a:bodyPr wrap="square" rtlCol="0">
            <a:spAutoFit/>
          </a:bodyPr>
          <a:lstStyle/>
          <a:p>
            <a:pPr algn="ctr"/>
            <a:r>
              <a:rPr lang="en-US" b="1" smtClean="0"/>
              <a:t>Samsung Galaxy </a:t>
            </a:r>
            <a:r>
              <a:rPr lang="en-US" b="1" dirty="0" smtClean="0"/>
              <a:t>J3</a:t>
            </a:r>
          </a:p>
          <a:p>
            <a:pPr algn="ctr"/>
            <a:r>
              <a:rPr lang="en-US" b="1" dirty="0" smtClean="0"/>
              <a:t>Luna Pro</a:t>
            </a:r>
          </a:p>
          <a:p>
            <a:pPr algn="ctr"/>
            <a:endParaRPr lang="en-US" b="1" i="1" dirty="0" smtClean="0">
              <a:solidFill>
                <a:srgbClr val="FF000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600" y="1981200"/>
            <a:ext cx="1047750" cy="205740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698" y="1862276"/>
            <a:ext cx="1305902" cy="2252524"/>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 y="1828800"/>
            <a:ext cx="1211005" cy="2377973"/>
          </a:xfrm>
          <a:prstGeom prst="rect">
            <a:avLst/>
          </a:prstGeom>
        </p:spPr>
      </p:pic>
    </p:spTree>
    <p:extLst>
      <p:ext uri="{BB962C8B-B14F-4D97-AF65-F5344CB8AC3E}">
        <p14:creationId xmlns:p14="http://schemas.microsoft.com/office/powerpoint/2010/main" val="171424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76200"/>
            <a:ext cx="8991600" cy="6705600"/>
            <a:chOff x="76200" y="76200"/>
            <a:chExt cx="8991600" cy="6705600"/>
          </a:xfrm>
        </p:grpSpPr>
        <p:pic>
          <p:nvPicPr>
            <p:cNvPr id="6" name="Picture 5"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7" name="Picture 6"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8" name="Rectangle 7"/>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TextBox 8"/>
          <p:cNvSpPr txBox="1"/>
          <p:nvPr/>
        </p:nvSpPr>
        <p:spPr>
          <a:xfrm>
            <a:off x="2743200" y="482025"/>
            <a:ext cx="3733800" cy="707886"/>
          </a:xfrm>
          <a:prstGeom prst="rect">
            <a:avLst/>
          </a:prstGeom>
          <a:noFill/>
        </p:spPr>
        <p:txBody>
          <a:bodyPr wrap="square" rtlCol="0">
            <a:spAutoFit/>
          </a:bodyPr>
          <a:lstStyle/>
          <a:p>
            <a:pPr algn="ctr"/>
            <a:r>
              <a:rPr lang="en-US" sz="4000" b="1" dirty="0"/>
              <a:t>Airtime </a:t>
            </a:r>
            <a:r>
              <a:rPr lang="en-US" sz="4000" b="1" dirty="0" smtClean="0"/>
              <a:t>Plans</a:t>
            </a:r>
            <a:endParaRPr lang="en-US" sz="4000" b="1" dirty="0"/>
          </a:p>
        </p:txBody>
      </p:sp>
      <p:graphicFrame>
        <p:nvGraphicFramePr>
          <p:cNvPr id="10" name="Table 9"/>
          <p:cNvGraphicFramePr>
            <a:graphicFrameLocks noGrp="1"/>
          </p:cNvGraphicFramePr>
          <p:nvPr>
            <p:extLst>
              <p:ext uri="{D42A27DB-BD31-4B8C-83A1-F6EECF244321}">
                <p14:modId xmlns:p14="http://schemas.microsoft.com/office/powerpoint/2010/main" val="2012078246"/>
              </p:ext>
            </p:extLst>
          </p:nvPr>
        </p:nvGraphicFramePr>
        <p:xfrm>
          <a:off x="1219200" y="1371600"/>
          <a:ext cx="6781800" cy="4800600"/>
        </p:xfrm>
        <a:graphic>
          <a:graphicData uri="http://schemas.openxmlformats.org/drawingml/2006/table">
            <a:tbl>
              <a:tblPr firstRow="1" firstCol="1" lastRow="1" lastCol="1" bandRow="1" bandCol="1">
                <a:tableStyleId>{2D5ABB26-0587-4C30-8999-92F81FD0307C}</a:tableStyleId>
              </a:tblPr>
              <a:tblGrid>
                <a:gridCol w="762000"/>
                <a:gridCol w="1143000"/>
                <a:gridCol w="914400"/>
                <a:gridCol w="838200"/>
                <a:gridCol w="838200"/>
                <a:gridCol w="838200"/>
                <a:gridCol w="1447800"/>
              </a:tblGrid>
              <a:tr h="550401">
                <a:tc gridSpan="3">
                  <a:txBody>
                    <a:bodyPr/>
                    <a:lstStyle/>
                    <a:p>
                      <a:pPr marL="0" marR="0" indent="82550">
                        <a:spcBef>
                          <a:spcPts val="0"/>
                        </a:spcBef>
                        <a:spcAft>
                          <a:spcPts val="0"/>
                        </a:spcAft>
                      </a:pPr>
                      <a:r>
                        <a:rPr lang="en-US" sz="1400" dirty="0">
                          <a:effectLst/>
                        </a:rPr>
                        <a:t> </a:t>
                      </a:r>
                      <a:endParaRPr lang="en-US" sz="1400"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gridSpan="3">
                  <a:txBody>
                    <a:bodyPr/>
                    <a:lstStyle/>
                    <a:p>
                      <a:pPr marL="514985" marR="0">
                        <a:spcBef>
                          <a:spcPts val="810"/>
                        </a:spcBef>
                        <a:spcAft>
                          <a:spcPts val="0"/>
                        </a:spcAft>
                      </a:pPr>
                      <a:r>
                        <a:rPr lang="en-US" sz="1600" b="1" dirty="0" smtClean="0">
                          <a:effectLst/>
                        </a:rPr>
                        <a:t>Smartphones &amp; BYOP</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a:txBody>
                    <a:bodyPr/>
                    <a:lstStyle/>
                    <a:p>
                      <a:pPr marL="341630" marR="341630" algn="ctr">
                        <a:spcBef>
                          <a:spcPts val="810"/>
                        </a:spcBef>
                        <a:spcAft>
                          <a:spcPts val="0"/>
                        </a:spcAft>
                      </a:pPr>
                      <a:r>
                        <a:rPr lang="en-US" sz="1600" b="1" dirty="0" smtClean="0">
                          <a:effectLst/>
                        </a:rPr>
                        <a:t>Basic </a:t>
                      </a:r>
                      <a:r>
                        <a:rPr lang="en-US" sz="1600" b="1" dirty="0">
                          <a:effectLst/>
                        </a:rPr>
                        <a:t>Phones</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80880">
                <a:tc gridSpan="2">
                  <a:txBody>
                    <a:bodyPr/>
                    <a:lstStyle/>
                    <a:p>
                      <a:pPr marL="449580" marR="0">
                        <a:spcBef>
                          <a:spcPts val="5"/>
                        </a:spcBef>
                        <a:spcAft>
                          <a:spcPts val="0"/>
                        </a:spcAft>
                      </a:pPr>
                      <a:r>
                        <a:rPr lang="en-US" sz="1400" b="1" dirty="0" smtClean="0">
                          <a:effectLst/>
                          <a:latin typeface="+mn-lt"/>
                        </a:rPr>
                        <a:t>Service </a:t>
                      </a:r>
                      <a:r>
                        <a:rPr lang="en-US" sz="1400" b="1" dirty="0">
                          <a:effectLst/>
                          <a:latin typeface="+mn-lt"/>
                        </a:rPr>
                        <a:t>Plans</a:t>
                      </a:r>
                      <a:endParaRPr lang="en-US" sz="1400" b="1"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a:txBody>
                    <a:bodyPr/>
                    <a:lstStyle/>
                    <a:p>
                      <a:pPr marL="111125" marR="0" indent="-59055" algn="ctr">
                        <a:lnSpc>
                          <a:spcPts val="1200"/>
                        </a:lnSpc>
                        <a:spcBef>
                          <a:spcPts val="385"/>
                        </a:spcBef>
                        <a:spcAft>
                          <a:spcPts val="0"/>
                        </a:spcAft>
                      </a:pPr>
                      <a:r>
                        <a:rPr lang="en-US" sz="1400" b="1" dirty="0">
                          <a:effectLst/>
                          <a:latin typeface="+mn-lt"/>
                        </a:rPr>
                        <a:t>Average Cost </a:t>
                      </a:r>
                      <a:r>
                        <a:rPr lang="en-US" sz="1400" b="1" dirty="0" smtClean="0">
                          <a:effectLst/>
                          <a:latin typeface="+mn-lt"/>
                        </a:rPr>
                        <a:t>per</a:t>
                      </a:r>
                      <a:r>
                        <a:rPr lang="en-US" sz="1400" b="1" baseline="0" dirty="0" smtClean="0">
                          <a:effectLst/>
                          <a:latin typeface="+mn-lt"/>
                        </a:rPr>
                        <a:t> </a:t>
                      </a:r>
                      <a:r>
                        <a:rPr lang="en-US" sz="1400" b="1" dirty="0" smtClean="0">
                          <a:effectLst/>
                          <a:latin typeface="+mn-lt"/>
                        </a:rPr>
                        <a:t>Month</a:t>
                      </a:r>
                      <a:endParaRPr lang="en-US" sz="1400" b="1"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5895" marR="0" indent="37465">
                        <a:lnSpc>
                          <a:spcPts val="1200"/>
                        </a:lnSpc>
                        <a:spcBef>
                          <a:spcPts val="385"/>
                        </a:spcBef>
                        <a:spcAft>
                          <a:spcPts val="0"/>
                        </a:spcAft>
                      </a:pPr>
                      <a:r>
                        <a:rPr lang="en-US" sz="1400" b="1" dirty="0">
                          <a:effectLst/>
                          <a:latin typeface="+mn-lt"/>
                        </a:rPr>
                        <a:t>3x Talk Minutes</a:t>
                      </a:r>
                      <a:endParaRPr lang="en-US" sz="1400" b="1"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spcBef>
                          <a:spcPts val="15"/>
                        </a:spcBef>
                        <a:spcAft>
                          <a:spcPts val="0"/>
                        </a:spcAft>
                      </a:pPr>
                      <a:r>
                        <a:rPr lang="en-US" sz="1400" b="1" dirty="0">
                          <a:effectLst/>
                          <a:latin typeface="+mn-lt"/>
                        </a:rPr>
                        <a:t> </a:t>
                      </a:r>
                    </a:p>
                    <a:p>
                      <a:pPr marL="28575" marR="28575" algn="ctr">
                        <a:spcBef>
                          <a:spcPts val="5"/>
                        </a:spcBef>
                        <a:spcAft>
                          <a:spcPts val="0"/>
                        </a:spcAft>
                      </a:pPr>
                      <a:r>
                        <a:rPr lang="en-US" sz="1400" b="1" dirty="0">
                          <a:effectLst/>
                          <a:latin typeface="+mn-lt"/>
                        </a:rPr>
                        <a:t>3x Texts</a:t>
                      </a:r>
                      <a:endParaRPr lang="en-US" sz="1400" b="1"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spcBef>
                          <a:spcPts val="15"/>
                        </a:spcBef>
                        <a:spcAft>
                          <a:spcPts val="0"/>
                        </a:spcAft>
                      </a:pPr>
                      <a:r>
                        <a:rPr lang="en-US" sz="1400" b="1" dirty="0">
                          <a:effectLst/>
                          <a:latin typeface="+mn-lt"/>
                        </a:rPr>
                        <a:t> </a:t>
                      </a:r>
                    </a:p>
                    <a:p>
                      <a:pPr marL="28575" marR="28575" algn="ctr">
                        <a:spcBef>
                          <a:spcPts val="5"/>
                        </a:spcBef>
                        <a:spcAft>
                          <a:spcPts val="0"/>
                        </a:spcAft>
                      </a:pPr>
                      <a:r>
                        <a:rPr lang="en-US" sz="1400" b="1" dirty="0">
                          <a:effectLst/>
                          <a:latin typeface="+mn-lt"/>
                        </a:rPr>
                        <a:t>3x Data</a:t>
                      </a:r>
                      <a:endParaRPr lang="en-US" sz="1400" b="1"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391160" marR="0" indent="-10160" algn="ctr">
                        <a:lnSpc>
                          <a:spcPts val="1200"/>
                        </a:lnSpc>
                        <a:spcBef>
                          <a:spcPts val="385"/>
                        </a:spcBef>
                        <a:spcAft>
                          <a:spcPts val="0"/>
                        </a:spcAft>
                      </a:pPr>
                      <a:endParaRPr lang="en-US" sz="1400" b="1"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619921">
                <a:tc>
                  <a:txBody>
                    <a:bodyPr/>
                    <a:lstStyle/>
                    <a:p>
                      <a:pPr marL="81280" marR="81280" algn="ctr">
                        <a:spcBef>
                          <a:spcPts val="880"/>
                        </a:spcBef>
                        <a:spcAft>
                          <a:spcPts val="0"/>
                        </a:spcAft>
                      </a:pPr>
                      <a:r>
                        <a:rPr lang="en-US" sz="1600" b="1" dirty="0">
                          <a:effectLst/>
                        </a:rPr>
                        <a:t>$19.99</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0" marR="0" algn="ctr">
                        <a:lnSpc>
                          <a:spcPts val="1210"/>
                        </a:lnSpc>
                        <a:spcBef>
                          <a:spcPts val="145"/>
                        </a:spcBef>
                        <a:spcAft>
                          <a:spcPts val="0"/>
                        </a:spcAft>
                      </a:pPr>
                      <a:r>
                        <a:rPr lang="en-US" sz="1400" dirty="0">
                          <a:effectLst/>
                        </a:rPr>
                        <a:t>60 Minutes</a:t>
                      </a:r>
                    </a:p>
                    <a:p>
                      <a:pPr marL="44450" marR="0" algn="ctr">
                        <a:lnSpc>
                          <a:spcPts val="1210"/>
                        </a:lnSpc>
                        <a:spcBef>
                          <a:spcPts val="0"/>
                        </a:spcBef>
                        <a:spcAft>
                          <a:spcPts val="0"/>
                        </a:spcAft>
                      </a:pPr>
                      <a:r>
                        <a:rPr lang="en-US" sz="1400" dirty="0">
                          <a:effectLst/>
                        </a:rPr>
                        <a:t>90 Service Days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$7/month</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180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180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180 MB</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1630" marR="341630" algn="ctr">
                        <a:spcBef>
                          <a:spcPts val="880"/>
                        </a:spcBef>
                        <a:spcAft>
                          <a:spcPts val="0"/>
                        </a:spcAft>
                      </a:pPr>
                      <a:r>
                        <a:rPr lang="en-US" sz="1400" dirty="0" smtClean="0">
                          <a:effectLst/>
                        </a:rPr>
                        <a:t>120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6287">
                <a:tc>
                  <a:txBody>
                    <a:bodyPr/>
                    <a:lstStyle/>
                    <a:p>
                      <a:pPr marL="81280" marR="81280" algn="ctr">
                        <a:spcBef>
                          <a:spcPts val="880"/>
                        </a:spcBef>
                        <a:spcAft>
                          <a:spcPts val="0"/>
                        </a:spcAft>
                      </a:pPr>
                      <a:r>
                        <a:rPr lang="en-US" sz="1600" b="1" dirty="0">
                          <a:effectLst/>
                        </a:rPr>
                        <a:t>$29.99</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0" marR="107950" algn="ctr">
                        <a:lnSpc>
                          <a:spcPts val="1200"/>
                        </a:lnSpc>
                        <a:spcBef>
                          <a:spcPts val="140"/>
                        </a:spcBef>
                        <a:spcAft>
                          <a:spcPts val="0"/>
                        </a:spcAft>
                      </a:pPr>
                      <a:r>
                        <a:rPr lang="en-US" sz="1400" dirty="0" smtClean="0">
                          <a:effectLst/>
                        </a:rPr>
                        <a:t>120  Minutes </a:t>
                      </a:r>
                    </a:p>
                    <a:p>
                      <a:pPr marL="44450" marR="107950" algn="ctr">
                        <a:lnSpc>
                          <a:spcPts val="1200"/>
                        </a:lnSpc>
                        <a:spcBef>
                          <a:spcPts val="140"/>
                        </a:spcBef>
                        <a:spcAft>
                          <a:spcPts val="0"/>
                        </a:spcAft>
                      </a:pPr>
                      <a:r>
                        <a:rPr lang="en-US" sz="1400" dirty="0" smtClean="0">
                          <a:effectLst/>
                        </a:rPr>
                        <a:t>90 </a:t>
                      </a:r>
                      <a:r>
                        <a:rPr lang="en-US" sz="1400" dirty="0">
                          <a:effectLst/>
                        </a:rPr>
                        <a:t>Service Days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$10/month</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a:effectLst/>
                        </a:rPr>
                        <a:t>360</a:t>
                      </a:r>
                      <a:endParaRPr lang="en-US" sz="14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360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360 MB</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1630" marR="341630" algn="ctr">
                        <a:spcBef>
                          <a:spcPts val="880"/>
                        </a:spcBef>
                        <a:spcAft>
                          <a:spcPts val="0"/>
                        </a:spcAft>
                      </a:pPr>
                      <a:r>
                        <a:rPr lang="en-US" sz="1400" dirty="0">
                          <a:effectLst/>
                        </a:rPr>
                        <a:t>240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6287">
                <a:tc>
                  <a:txBody>
                    <a:bodyPr/>
                    <a:lstStyle/>
                    <a:p>
                      <a:pPr marL="81280" marR="81280" algn="ctr">
                        <a:spcBef>
                          <a:spcPts val="880"/>
                        </a:spcBef>
                        <a:spcAft>
                          <a:spcPts val="0"/>
                        </a:spcAft>
                      </a:pPr>
                      <a:r>
                        <a:rPr lang="en-US" sz="1600" b="1" dirty="0">
                          <a:effectLst/>
                        </a:rPr>
                        <a:t>$39.99</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0" marR="107950" algn="ctr">
                        <a:lnSpc>
                          <a:spcPts val="1200"/>
                        </a:lnSpc>
                        <a:spcBef>
                          <a:spcPts val="140"/>
                        </a:spcBef>
                        <a:spcAft>
                          <a:spcPts val="0"/>
                        </a:spcAft>
                      </a:pPr>
                      <a:r>
                        <a:rPr lang="en-US" sz="1400" dirty="0" smtClean="0">
                          <a:effectLst/>
                        </a:rPr>
                        <a:t>200  Minutes </a:t>
                      </a:r>
                    </a:p>
                    <a:p>
                      <a:pPr marL="44450" marR="107950" algn="ctr">
                        <a:lnSpc>
                          <a:spcPts val="1200"/>
                        </a:lnSpc>
                        <a:spcBef>
                          <a:spcPts val="140"/>
                        </a:spcBef>
                        <a:spcAft>
                          <a:spcPts val="0"/>
                        </a:spcAft>
                      </a:pPr>
                      <a:r>
                        <a:rPr lang="en-US" sz="1400" dirty="0" smtClean="0">
                          <a:effectLst/>
                        </a:rPr>
                        <a:t>90 </a:t>
                      </a:r>
                      <a:r>
                        <a:rPr lang="en-US" sz="1400" dirty="0">
                          <a:effectLst/>
                        </a:rPr>
                        <a:t>Service Days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$14/month</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600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a:effectLst/>
                        </a:rPr>
                        <a:t>600</a:t>
                      </a:r>
                      <a:endParaRPr lang="en-US" sz="14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600 MB</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1630" marR="341630" algn="ctr">
                        <a:spcBef>
                          <a:spcPts val="880"/>
                        </a:spcBef>
                        <a:spcAft>
                          <a:spcPts val="0"/>
                        </a:spcAft>
                      </a:pPr>
                      <a:r>
                        <a:rPr lang="en-US" sz="1400" dirty="0">
                          <a:effectLst/>
                        </a:rPr>
                        <a:t>400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6287">
                <a:tc>
                  <a:txBody>
                    <a:bodyPr/>
                    <a:lstStyle/>
                    <a:p>
                      <a:pPr marL="81280" marR="81280" algn="ctr">
                        <a:spcBef>
                          <a:spcPts val="880"/>
                        </a:spcBef>
                        <a:spcAft>
                          <a:spcPts val="0"/>
                        </a:spcAft>
                      </a:pPr>
                      <a:r>
                        <a:rPr lang="en-US" sz="1600" b="1" dirty="0">
                          <a:effectLst/>
                        </a:rPr>
                        <a:t>$79.99</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0" marR="107950" algn="ctr">
                        <a:lnSpc>
                          <a:spcPts val="1200"/>
                        </a:lnSpc>
                        <a:spcBef>
                          <a:spcPts val="140"/>
                        </a:spcBef>
                        <a:spcAft>
                          <a:spcPts val="0"/>
                        </a:spcAft>
                      </a:pPr>
                      <a:r>
                        <a:rPr lang="en-US" sz="1400" dirty="0" smtClean="0">
                          <a:effectLst/>
                        </a:rPr>
                        <a:t>450  Minutes </a:t>
                      </a:r>
                    </a:p>
                    <a:p>
                      <a:pPr marL="44450" marR="107950" algn="ctr">
                        <a:lnSpc>
                          <a:spcPts val="1200"/>
                        </a:lnSpc>
                        <a:spcBef>
                          <a:spcPts val="140"/>
                        </a:spcBef>
                        <a:spcAft>
                          <a:spcPts val="0"/>
                        </a:spcAft>
                      </a:pPr>
                      <a:r>
                        <a:rPr lang="en-US" sz="1400" dirty="0" smtClean="0">
                          <a:effectLst/>
                        </a:rPr>
                        <a:t>90 </a:t>
                      </a:r>
                      <a:r>
                        <a:rPr lang="en-US" sz="1400" dirty="0">
                          <a:effectLst/>
                        </a:rPr>
                        <a:t>Service Days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$27/month</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a:effectLst/>
                        </a:rPr>
                        <a:t>1350</a:t>
                      </a:r>
                      <a:endParaRPr lang="en-US" sz="14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1350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1350 MB</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1630" marR="341630" algn="ctr">
                        <a:spcBef>
                          <a:spcPts val="880"/>
                        </a:spcBef>
                        <a:spcAft>
                          <a:spcPts val="0"/>
                        </a:spcAft>
                      </a:pPr>
                      <a:r>
                        <a:rPr lang="en-US" sz="1400" dirty="0">
                          <a:effectLst/>
                        </a:rPr>
                        <a:t>900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0537">
                <a:tc>
                  <a:txBody>
                    <a:bodyPr/>
                    <a:lstStyle/>
                    <a:p>
                      <a:pPr marL="81280" marR="81280" algn="ctr">
                        <a:spcBef>
                          <a:spcPts val="880"/>
                        </a:spcBef>
                        <a:spcAft>
                          <a:spcPts val="0"/>
                        </a:spcAft>
                      </a:pPr>
                      <a:r>
                        <a:rPr lang="en-US" sz="1600" b="1" dirty="0">
                          <a:effectLst/>
                        </a:rPr>
                        <a:t>$99.99</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0" marR="43815" algn="ctr">
                        <a:lnSpc>
                          <a:spcPts val="1200"/>
                        </a:lnSpc>
                        <a:spcBef>
                          <a:spcPts val="140"/>
                        </a:spcBef>
                        <a:spcAft>
                          <a:spcPts val="0"/>
                        </a:spcAft>
                      </a:pPr>
                      <a:r>
                        <a:rPr lang="en-US" sz="1400" dirty="0">
                          <a:effectLst/>
                        </a:rPr>
                        <a:t>400  Minutes 365 Service Days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$9/month</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a:effectLst/>
                        </a:rPr>
                        <a:t>1200</a:t>
                      </a:r>
                      <a:endParaRPr lang="en-US" sz="14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a:effectLst/>
                        </a:rPr>
                        <a:t>1200</a:t>
                      </a:r>
                      <a:endParaRPr lang="en-US" sz="14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spcBef>
                          <a:spcPts val="880"/>
                        </a:spcBef>
                        <a:spcAft>
                          <a:spcPts val="0"/>
                        </a:spcAft>
                      </a:pPr>
                      <a:r>
                        <a:rPr lang="en-US" sz="1400" dirty="0">
                          <a:effectLst/>
                        </a:rPr>
                        <a:t>1200 MB</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1630" marR="341630" algn="ctr">
                        <a:spcBef>
                          <a:spcPts val="880"/>
                        </a:spcBef>
                        <a:spcAft>
                          <a:spcPts val="0"/>
                        </a:spcAft>
                      </a:pPr>
                      <a:r>
                        <a:rPr lang="en-US" sz="1400" dirty="0">
                          <a:effectLst/>
                        </a:rPr>
                        <a:t>800</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6172200" y="1986994"/>
            <a:ext cx="1905000" cy="451406"/>
          </a:xfrm>
          <a:prstGeom prst="rect">
            <a:avLst/>
          </a:prstGeom>
          <a:noFill/>
        </p:spPr>
        <p:txBody>
          <a:bodyPr wrap="square" rtlCol="0">
            <a:spAutoFit/>
          </a:bodyPr>
          <a:lstStyle/>
          <a:p>
            <a:pPr marL="391160" marR="0" indent="-10160" algn="ctr">
              <a:lnSpc>
                <a:spcPts val="1200"/>
              </a:lnSpc>
              <a:spcBef>
                <a:spcPts val="385"/>
              </a:spcBef>
              <a:spcAft>
                <a:spcPts val="0"/>
              </a:spcAft>
            </a:pPr>
            <a:r>
              <a:rPr lang="en-US" sz="1400" b="1" dirty="0">
                <a:ea typeface="Calibri"/>
                <a:cs typeface="Times New Roman"/>
              </a:rPr>
              <a:t>2x </a:t>
            </a:r>
            <a:r>
              <a:rPr lang="en-US" sz="1400" b="1" dirty="0" smtClean="0">
                <a:ea typeface="Calibri"/>
                <a:cs typeface="Times New Roman"/>
              </a:rPr>
              <a:t>Minutes</a:t>
            </a:r>
          </a:p>
          <a:p>
            <a:pPr marL="391160" marR="0" indent="-10160" algn="ctr">
              <a:lnSpc>
                <a:spcPts val="1200"/>
              </a:lnSpc>
              <a:spcBef>
                <a:spcPts val="385"/>
              </a:spcBef>
              <a:spcAft>
                <a:spcPts val="0"/>
              </a:spcAft>
            </a:pPr>
            <a:r>
              <a:rPr lang="en-US" sz="1400" b="1" dirty="0" smtClean="0">
                <a:ea typeface="Calibri"/>
                <a:cs typeface="Times New Roman"/>
              </a:rPr>
              <a:t>Talk\Text\Web</a:t>
            </a:r>
          </a:p>
        </p:txBody>
      </p:sp>
    </p:spTree>
    <p:extLst>
      <p:ext uri="{BB962C8B-B14F-4D97-AF65-F5344CB8AC3E}">
        <p14:creationId xmlns:p14="http://schemas.microsoft.com/office/powerpoint/2010/main" val="25761710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76200"/>
            <a:ext cx="8991600" cy="6705600"/>
            <a:chOff x="76200" y="76200"/>
            <a:chExt cx="8991600" cy="6705600"/>
          </a:xfrm>
        </p:grpSpPr>
        <p:pic>
          <p:nvPicPr>
            <p:cNvPr id="6" name="Picture 5"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7" name="Picture 6"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8" name="Rectangle 7"/>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TextBox 8"/>
          <p:cNvSpPr txBox="1"/>
          <p:nvPr/>
        </p:nvSpPr>
        <p:spPr>
          <a:xfrm>
            <a:off x="1295400" y="482025"/>
            <a:ext cx="6705600" cy="707886"/>
          </a:xfrm>
          <a:prstGeom prst="rect">
            <a:avLst/>
          </a:prstGeom>
          <a:noFill/>
        </p:spPr>
        <p:txBody>
          <a:bodyPr wrap="square" rtlCol="0">
            <a:spAutoFit/>
          </a:bodyPr>
          <a:lstStyle/>
          <a:p>
            <a:pPr algn="ctr"/>
            <a:r>
              <a:rPr lang="en-US" sz="4000" b="1" dirty="0"/>
              <a:t>New Smartphone Only Plans</a:t>
            </a:r>
          </a:p>
        </p:txBody>
      </p:sp>
      <p:graphicFrame>
        <p:nvGraphicFramePr>
          <p:cNvPr id="2" name="Table 1"/>
          <p:cNvGraphicFramePr>
            <a:graphicFrameLocks noGrp="1"/>
          </p:cNvGraphicFramePr>
          <p:nvPr>
            <p:extLst>
              <p:ext uri="{D42A27DB-BD31-4B8C-83A1-F6EECF244321}">
                <p14:modId xmlns:p14="http://schemas.microsoft.com/office/powerpoint/2010/main" val="1590850124"/>
              </p:ext>
            </p:extLst>
          </p:nvPr>
        </p:nvGraphicFramePr>
        <p:xfrm>
          <a:off x="990600" y="1295400"/>
          <a:ext cx="7134227" cy="2131060"/>
        </p:xfrm>
        <a:graphic>
          <a:graphicData uri="http://schemas.openxmlformats.org/drawingml/2006/table">
            <a:tbl>
              <a:tblPr firstRow="1" firstCol="1" lastRow="1" lastCol="1" bandRow="1" bandCol="1">
                <a:tableStyleId>{2D5ABB26-0587-4C30-8999-92F81FD0307C}</a:tableStyleId>
              </a:tblPr>
              <a:tblGrid>
                <a:gridCol w="1671080"/>
                <a:gridCol w="1467551"/>
                <a:gridCol w="1252396"/>
                <a:gridCol w="1447799"/>
                <a:gridCol w="1295401"/>
              </a:tblGrid>
              <a:tr h="401320">
                <a:tc>
                  <a:txBody>
                    <a:bodyPr/>
                    <a:lstStyle/>
                    <a:p>
                      <a:pPr marL="0" marR="0" algn="ctr">
                        <a:spcBef>
                          <a:spcPts val="105"/>
                        </a:spcBef>
                        <a:spcAft>
                          <a:spcPts val="0"/>
                        </a:spcAft>
                      </a:pPr>
                      <a:r>
                        <a:rPr lang="en-US" sz="1600" b="1" dirty="0">
                          <a:effectLst/>
                        </a:rPr>
                        <a:t>MSRP</a:t>
                      </a:r>
                      <a:endParaRPr lang="en-US" sz="14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342265" marR="342265" algn="ctr">
                        <a:spcBef>
                          <a:spcPts val="105"/>
                        </a:spcBef>
                        <a:spcAft>
                          <a:spcPts val="0"/>
                        </a:spcAft>
                      </a:pPr>
                      <a:r>
                        <a:rPr lang="en-US" sz="1600" b="1" dirty="0">
                          <a:effectLst/>
                        </a:rPr>
                        <a:t>Talk</a:t>
                      </a:r>
                      <a:endParaRPr lang="en-US" sz="14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420370" marR="420370" algn="ctr">
                        <a:spcBef>
                          <a:spcPts val="105"/>
                        </a:spcBef>
                        <a:spcAft>
                          <a:spcPts val="0"/>
                        </a:spcAft>
                      </a:pPr>
                      <a:r>
                        <a:rPr lang="en-US" sz="1600" b="1" dirty="0">
                          <a:effectLst/>
                        </a:rPr>
                        <a:t>Text</a:t>
                      </a:r>
                      <a:endParaRPr lang="en-US" sz="14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408305" marR="408305" algn="ctr">
                        <a:spcBef>
                          <a:spcPts val="105"/>
                        </a:spcBef>
                        <a:spcAft>
                          <a:spcPts val="0"/>
                        </a:spcAft>
                      </a:pPr>
                      <a:r>
                        <a:rPr lang="en-US" sz="1600" b="1" dirty="0" smtClean="0">
                          <a:effectLst/>
                        </a:rPr>
                        <a:t>Data</a:t>
                      </a:r>
                      <a:endParaRPr lang="en-US" sz="14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11760" marR="111760" algn="ctr">
                        <a:spcBef>
                          <a:spcPts val="105"/>
                        </a:spcBef>
                        <a:spcAft>
                          <a:spcPts val="0"/>
                        </a:spcAft>
                      </a:pPr>
                      <a:r>
                        <a:rPr lang="en-US" sz="1600" b="1" dirty="0">
                          <a:effectLst/>
                        </a:rPr>
                        <a:t>Service Days</a:t>
                      </a:r>
                      <a:endParaRPr lang="en-US" sz="14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47040">
                <a:tc>
                  <a:txBody>
                    <a:bodyPr/>
                    <a:lstStyle/>
                    <a:p>
                      <a:pPr marL="0" marR="0" algn="ctr">
                        <a:spcBef>
                          <a:spcPts val="105"/>
                        </a:spcBef>
                        <a:spcAft>
                          <a:spcPts val="0"/>
                        </a:spcAft>
                      </a:pPr>
                      <a:r>
                        <a:rPr lang="en-US" sz="1400" dirty="0">
                          <a:effectLst/>
                        </a:rPr>
                        <a:t>$15.00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265" marR="342265" algn="ctr">
                        <a:spcBef>
                          <a:spcPts val="105"/>
                        </a:spcBef>
                        <a:spcAft>
                          <a:spcPts val="0"/>
                        </a:spcAft>
                      </a:pPr>
                      <a:r>
                        <a:rPr lang="en-US" sz="1400" dirty="0">
                          <a:effectLst/>
                        </a:rPr>
                        <a:t>200 Min</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20370" marR="420370" algn="ctr">
                        <a:spcBef>
                          <a:spcPts val="105"/>
                        </a:spcBef>
                        <a:spcAft>
                          <a:spcPts val="0"/>
                        </a:spcAft>
                      </a:pPr>
                      <a:r>
                        <a:rPr lang="en-US" sz="1400" dirty="0">
                          <a:effectLst/>
                        </a:rPr>
                        <a:t>500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8305" marR="408305" algn="ctr">
                        <a:spcBef>
                          <a:spcPts val="105"/>
                        </a:spcBef>
                        <a:spcAft>
                          <a:spcPts val="0"/>
                        </a:spcAft>
                      </a:pPr>
                      <a:r>
                        <a:rPr lang="en-US" sz="1400" dirty="0">
                          <a:effectLst/>
                        </a:rPr>
                        <a:t>200 MB</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760" marR="111760" algn="ctr">
                        <a:spcBef>
                          <a:spcPts val="105"/>
                        </a:spcBef>
                        <a:spcAft>
                          <a:spcPts val="0"/>
                        </a:spcAft>
                      </a:pPr>
                      <a:r>
                        <a:rPr lang="en-US" sz="1400" dirty="0">
                          <a:effectLst/>
                        </a:rPr>
                        <a:t>30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0" marR="0" algn="ctr">
                        <a:spcBef>
                          <a:spcPts val="105"/>
                        </a:spcBef>
                        <a:spcAft>
                          <a:spcPts val="0"/>
                        </a:spcAft>
                      </a:pPr>
                      <a:r>
                        <a:rPr lang="en-US" sz="1400" dirty="0">
                          <a:effectLst/>
                        </a:rPr>
                        <a:t>$25.00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265" marR="342265" algn="ctr">
                        <a:spcBef>
                          <a:spcPts val="105"/>
                        </a:spcBef>
                        <a:spcAft>
                          <a:spcPts val="0"/>
                        </a:spcAft>
                      </a:pPr>
                      <a:r>
                        <a:rPr lang="en-US" sz="1400" dirty="0">
                          <a:effectLst/>
                        </a:rPr>
                        <a:t>500 Min</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20370" marR="420370" algn="ctr">
                        <a:spcBef>
                          <a:spcPts val="105"/>
                        </a:spcBef>
                        <a:spcAft>
                          <a:spcPts val="0"/>
                        </a:spcAft>
                      </a:pPr>
                      <a:r>
                        <a:rPr lang="en-US" sz="1400" dirty="0">
                          <a:effectLst/>
                        </a:rPr>
                        <a:t>1000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8305" marR="408305" algn="ctr">
                        <a:spcBef>
                          <a:spcPts val="105"/>
                        </a:spcBef>
                        <a:spcAft>
                          <a:spcPts val="0"/>
                        </a:spcAft>
                      </a:pPr>
                      <a:r>
                        <a:rPr lang="en-US" sz="1400" dirty="0">
                          <a:effectLst/>
                        </a:rPr>
                        <a:t>500 MB</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760" marR="111760" algn="ctr">
                        <a:spcBef>
                          <a:spcPts val="105"/>
                        </a:spcBef>
                        <a:spcAft>
                          <a:spcPts val="0"/>
                        </a:spcAft>
                      </a:pPr>
                      <a:r>
                        <a:rPr lang="en-US" sz="1400" dirty="0">
                          <a:effectLst/>
                        </a:rPr>
                        <a:t>60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0" marR="0" algn="ctr">
                        <a:spcBef>
                          <a:spcPts val="105"/>
                        </a:spcBef>
                        <a:spcAft>
                          <a:spcPts val="0"/>
                        </a:spcAft>
                      </a:pPr>
                      <a:r>
                        <a:rPr lang="en-US" sz="1400" dirty="0">
                          <a:effectLst/>
                        </a:rPr>
                        <a:t>$35</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265" marR="342265" algn="ctr">
                        <a:spcBef>
                          <a:spcPts val="105"/>
                        </a:spcBef>
                        <a:spcAft>
                          <a:spcPts val="0"/>
                        </a:spcAft>
                      </a:pPr>
                      <a:r>
                        <a:rPr lang="en-US" sz="1400" dirty="0">
                          <a:effectLst/>
                        </a:rPr>
                        <a:t>750 Min</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20370" marR="420370" algn="ctr">
                        <a:spcBef>
                          <a:spcPts val="105"/>
                        </a:spcBef>
                        <a:spcAft>
                          <a:spcPts val="0"/>
                        </a:spcAft>
                      </a:pPr>
                      <a:r>
                        <a:rPr lang="en-US" sz="1400" dirty="0">
                          <a:effectLst/>
                        </a:rPr>
                        <a:t>1000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8305" marR="408305" algn="ctr">
                        <a:spcBef>
                          <a:spcPts val="105"/>
                        </a:spcBef>
                        <a:spcAft>
                          <a:spcPts val="0"/>
                        </a:spcAft>
                      </a:pPr>
                      <a:r>
                        <a:rPr lang="en-US" sz="1400" dirty="0">
                          <a:effectLst/>
                        </a:rPr>
                        <a:t>1 GB</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760" marR="111760" algn="ctr">
                        <a:spcBef>
                          <a:spcPts val="105"/>
                        </a:spcBef>
                        <a:spcAft>
                          <a:spcPts val="0"/>
                        </a:spcAft>
                      </a:pPr>
                      <a:r>
                        <a:rPr lang="en-US" sz="1400" dirty="0">
                          <a:effectLst/>
                        </a:rPr>
                        <a:t>60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300">
                <a:tc>
                  <a:txBody>
                    <a:bodyPr/>
                    <a:lstStyle/>
                    <a:p>
                      <a:pPr marL="0" marR="0" algn="ctr">
                        <a:spcBef>
                          <a:spcPts val="105"/>
                        </a:spcBef>
                        <a:spcAft>
                          <a:spcPts val="0"/>
                        </a:spcAft>
                      </a:pPr>
                      <a:r>
                        <a:rPr lang="en-US" sz="1400" dirty="0">
                          <a:effectLst/>
                        </a:rPr>
                        <a:t>$125</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90170" algn="ctr">
                        <a:spcBef>
                          <a:spcPts val="105"/>
                        </a:spcBef>
                        <a:spcAft>
                          <a:spcPts val="0"/>
                        </a:spcAft>
                      </a:pPr>
                      <a:r>
                        <a:rPr lang="en-US" sz="1400" dirty="0">
                          <a:effectLst/>
                        </a:rPr>
                        <a:t>1500 Min</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20370" marR="420370" algn="ctr">
                        <a:spcBef>
                          <a:spcPts val="105"/>
                        </a:spcBef>
                        <a:spcAft>
                          <a:spcPts val="0"/>
                        </a:spcAft>
                      </a:pPr>
                      <a:r>
                        <a:rPr lang="en-US" sz="1400" dirty="0">
                          <a:effectLst/>
                        </a:rPr>
                        <a:t>1500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8305" marR="408305" algn="ctr">
                        <a:spcBef>
                          <a:spcPts val="105"/>
                        </a:spcBef>
                        <a:spcAft>
                          <a:spcPts val="0"/>
                        </a:spcAft>
                      </a:pPr>
                      <a:r>
                        <a:rPr lang="en-US" sz="1400" dirty="0">
                          <a:effectLst/>
                        </a:rPr>
                        <a:t>1.4 GB</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760" marR="111760" algn="ctr">
                        <a:spcBef>
                          <a:spcPts val="105"/>
                        </a:spcBef>
                        <a:spcAft>
                          <a:spcPts val="0"/>
                        </a:spcAft>
                      </a:pPr>
                      <a:r>
                        <a:rPr lang="en-US" sz="1400" dirty="0">
                          <a:effectLst/>
                        </a:rPr>
                        <a:t>1 Year</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838200" y="3547646"/>
            <a:ext cx="3581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2276" tIns="0" rIns="0" bIns="0" numCol="1" anchor="ctr" anchorCtr="0" compatLnSpc="1">
            <a:prstTxWarp prst="textNoShape">
              <a:avLst/>
            </a:prstTxWarp>
            <a:spAutoFit/>
          </a:bodyPr>
          <a:lstStyle>
            <a:lvl1pPr fontAlgn="base">
              <a:spcBef>
                <a:spcPct val="0"/>
              </a:spcBef>
              <a:spcAft>
                <a:spcPct val="0"/>
              </a:spcAft>
              <a:tabLst>
                <a:tab pos="552450" algn="l"/>
              </a:tabLst>
              <a:defRPr>
                <a:solidFill>
                  <a:schemeClr val="tx1"/>
                </a:solidFill>
                <a:latin typeface="Arial" pitchFamily="34" charset="0"/>
                <a:cs typeface="Arial" pitchFamily="34" charset="0"/>
              </a:defRPr>
            </a:lvl1pPr>
            <a:lvl2pPr fontAlgn="base">
              <a:spcBef>
                <a:spcPct val="0"/>
              </a:spcBef>
              <a:spcAft>
                <a:spcPct val="0"/>
              </a:spcAft>
              <a:tabLst>
                <a:tab pos="552450" algn="l"/>
              </a:tabLst>
              <a:defRPr>
                <a:solidFill>
                  <a:schemeClr val="tx1"/>
                </a:solidFill>
                <a:latin typeface="Arial" pitchFamily="34" charset="0"/>
                <a:cs typeface="Arial" pitchFamily="34" charset="0"/>
              </a:defRPr>
            </a:lvl2pPr>
            <a:lvl3pPr fontAlgn="base">
              <a:spcBef>
                <a:spcPct val="0"/>
              </a:spcBef>
              <a:spcAft>
                <a:spcPct val="0"/>
              </a:spcAft>
              <a:tabLst>
                <a:tab pos="552450" algn="l"/>
              </a:tabLst>
              <a:defRPr>
                <a:solidFill>
                  <a:schemeClr val="tx1"/>
                </a:solidFill>
                <a:latin typeface="Arial" pitchFamily="34" charset="0"/>
                <a:cs typeface="Arial" pitchFamily="34" charset="0"/>
              </a:defRPr>
            </a:lvl3pPr>
            <a:lvl4pPr fontAlgn="base">
              <a:spcBef>
                <a:spcPct val="0"/>
              </a:spcBef>
              <a:spcAft>
                <a:spcPct val="0"/>
              </a:spcAft>
              <a:tabLst>
                <a:tab pos="552450" algn="l"/>
              </a:tabLst>
              <a:defRPr>
                <a:solidFill>
                  <a:schemeClr val="tx1"/>
                </a:solidFill>
                <a:latin typeface="Arial" pitchFamily="34" charset="0"/>
                <a:cs typeface="Arial" pitchFamily="34" charset="0"/>
              </a:defRPr>
            </a:lvl4pPr>
            <a:lvl5pPr fontAlgn="base">
              <a:spcBef>
                <a:spcPct val="0"/>
              </a:spcBef>
              <a:spcAft>
                <a:spcPct val="0"/>
              </a:spcAft>
              <a:tabLst>
                <a:tab pos="552450" algn="l"/>
              </a:tabLst>
              <a:defRPr>
                <a:solidFill>
                  <a:schemeClr val="tx1"/>
                </a:solidFill>
                <a:latin typeface="Arial" pitchFamily="34" charset="0"/>
                <a:cs typeface="Arial" pitchFamily="34" charset="0"/>
              </a:defRPr>
            </a:lvl5pPr>
            <a:lvl6pPr fontAlgn="base">
              <a:spcBef>
                <a:spcPct val="0"/>
              </a:spcBef>
              <a:spcAft>
                <a:spcPct val="0"/>
              </a:spcAft>
              <a:tabLst>
                <a:tab pos="552450" algn="l"/>
              </a:tabLst>
              <a:defRPr>
                <a:solidFill>
                  <a:schemeClr val="tx1"/>
                </a:solidFill>
                <a:latin typeface="Arial" pitchFamily="34" charset="0"/>
                <a:cs typeface="Arial" pitchFamily="34" charset="0"/>
              </a:defRPr>
            </a:lvl6pPr>
            <a:lvl7pPr fontAlgn="base">
              <a:spcBef>
                <a:spcPct val="0"/>
              </a:spcBef>
              <a:spcAft>
                <a:spcPct val="0"/>
              </a:spcAft>
              <a:tabLst>
                <a:tab pos="552450" algn="l"/>
              </a:tabLst>
              <a:defRPr>
                <a:solidFill>
                  <a:schemeClr val="tx1"/>
                </a:solidFill>
                <a:latin typeface="Arial" pitchFamily="34" charset="0"/>
                <a:cs typeface="Arial" pitchFamily="34" charset="0"/>
              </a:defRPr>
            </a:lvl7pPr>
            <a:lvl8pPr fontAlgn="base">
              <a:spcBef>
                <a:spcPct val="0"/>
              </a:spcBef>
              <a:spcAft>
                <a:spcPct val="0"/>
              </a:spcAft>
              <a:tabLst>
                <a:tab pos="552450" algn="l"/>
              </a:tabLst>
              <a:defRPr>
                <a:solidFill>
                  <a:schemeClr val="tx1"/>
                </a:solidFill>
                <a:latin typeface="Arial" pitchFamily="34" charset="0"/>
                <a:cs typeface="Arial" pitchFamily="34" charset="0"/>
              </a:defRPr>
            </a:lvl8pPr>
            <a:lvl9pPr fontAlgn="base">
              <a:spcBef>
                <a:spcPct val="0"/>
              </a:spcBef>
              <a:spcAft>
                <a:spcPct val="0"/>
              </a:spcAft>
              <a:tabLst>
                <a:tab pos="552450" algn="l"/>
              </a:tabLst>
              <a:defRPr>
                <a:solidFill>
                  <a:schemeClr val="tx1"/>
                </a:solidFill>
                <a:latin typeface="Arial" pitchFamily="34" charset="0"/>
                <a:cs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Char char="•"/>
              <a:tabLst>
                <a:tab pos="552450" algn="l"/>
              </a:tabLst>
            </a:pPr>
            <a:r>
              <a:rPr kumimoji="0" lang="en-US" altLang="en-US" sz="1100" b="0" i="0" u="none" strike="noStrike" cap="none" normalizeH="0" baseline="0" dirty="0" smtClean="0">
                <a:ln>
                  <a:noFill/>
                </a:ln>
                <a:solidFill>
                  <a:srgbClr val="231F20"/>
                </a:solidFill>
                <a:effectLst/>
                <a:latin typeface="Arial" pitchFamily="34" charset="0"/>
                <a:ea typeface="Calibri" pitchFamily="34" charset="0"/>
                <a:cs typeface="Arial" pitchFamily="34" charset="0"/>
              </a:rPr>
              <a:t>Does not Triple - What you see is what you get</a:t>
            </a:r>
            <a:endParaRPr kumimoji="0" lang="en-US" altLang="en-US" sz="16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Char char="•"/>
              <a:tabLst>
                <a:tab pos="552450" algn="l"/>
              </a:tabLst>
            </a:pPr>
            <a:r>
              <a:rPr kumimoji="0" lang="en-US" altLang="en-US" sz="1100" b="0" i="0" u="none" strike="noStrike" cap="none" normalizeH="0" baseline="0" dirty="0" smtClean="0">
                <a:ln>
                  <a:noFill/>
                </a:ln>
                <a:solidFill>
                  <a:srgbClr val="231F20"/>
                </a:solidFill>
                <a:effectLst/>
                <a:latin typeface="Arial" pitchFamily="34" charset="0"/>
                <a:ea typeface="Calibri" pitchFamily="34" charset="0"/>
                <a:cs typeface="Arial" pitchFamily="34" charset="0"/>
              </a:rPr>
              <a:t>Does not work on Basic Phones</a:t>
            </a:r>
            <a:endParaRPr kumimoji="0" lang="en-US" altLang="en-US" sz="16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179615626"/>
              </p:ext>
            </p:extLst>
          </p:nvPr>
        </p:nvGraphicFramePr>
        <p:xfrm>
          <a:off x="685800" y="4267200"/>
          <a:ext cx="7848600" cy="762000"/>
        </p:xfrm>
        <a:graphic>
          <a:graphicData uri="http://schemas.openxmlformats.org/drawingml/2006/table">
            <a:tbl>
              <a:tblPr firstRow="1" firstCol="1" lastRow="1" lastCol="1" bandRow="1" bandCol="1">
                <a:tableStyleId>{2D5ABB26-0587-4C30-8999-92F81FD0307C}</a:tableStyleId>
              </a:tblPr>
              <a:tblGrid>
                <a:gridCol w="1828800"/>
                <a:gridCol w="1600200"/>
                <a:gridCol w="1524000"/>
                <a:gridCol w="1447800"/>
                <a:gridCol w="1447800"/>
              </a:tblGrid>
              <a:tr h="381000">
                <a:tc>
                  <a:txBody>
                    <a:bodyPr/>
                    <a:lstStyle/>
                    <a:p>
                      <a:pPr marL="420370" marR="420370" algn="ctr">
                        <a:spcBef>
                          <a:spcPts val="105"/>
                        </a:spcBef>
                        <a:spcAft>
                          <a:spcPts val="0"/>
                        </a:spcAft>
                      </a:pPr>
                      <a:r>
                        <a:rPr lang="en-US" sz="1600" b="1" dirty="0" smtClean="0">
                          <a:effectLst/>
                          <a:latin typeface="+mj-lt"/>
                          <a:ea typeface="Calibri"/>
                          <a:cs typeface="Times New Roman"/>
                        </a:rPr>
                        <a:t>MSRP</a:t>
                      </a:r>
                      <a:endParaRPr lang="en-US" sz="1600" b="1" dirty="0">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420370" marR="420370" algn="ctr">
                        <a:spcBef>
                          <a:spcPts val="105"/>
                        </a:spcBef>
                        <a:spcAft>
                          <a:spcPts val="0"/>
                        </a:spcAft>
                      </a:pPr>
                      <a:r>
                        <a:rPr lang="en-US" sz="1600" b="1" dirty="0">
                          <a:effectLst/>
                          <a:latin typeface="+mj-lt"/>
                        </a:rPr>
                        <a:t>Text</a:t>
                      </a:r>
                      <a:endParaRPr lang="en-US" sz="1600" b="1" dirty="0">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420370" marR="420370" algn="ctr">
                        <a:spcBef>
                          <a:spcPts val="105"/>
                        </a:spcBef>
                        <a:spcAft>
                          <a:spcPts val="0"/>
                        </a:spcAft>
                      </a:pPr>
                      <a:r>
                        <a:rPr lang="en-US" sz="1600" b="1" dirty="0">
                          <a:effectLst/>
                          <a:latin typeface="+mj-lt"/>
                        </a:rPr>
                        <a:t>Text</a:t>
                      </a:r>
                      <a:endParaRPr lang="en-US" sz="1600" b="1" dirty="0">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408305" marR="408305" algn="ctr">
                        <a:spcBef>
                          <a:spcPts val="105"/>
                        </a:spcBef>
                        <a:spcAft>
                          <a:spcPts val="0"/>
                        </a:spcAft>
                      </a:pPr>
                      <a:r>
                        <a:rPr lang="en-US" sz="1600" b="1" dirty="0">
                          <a:effectLst/>
                          <a:latin typeface="+mj-lt"/>
                        </a:rPr>
                        <a:t>Data</a:t>
                      </a:r>
                      <a:endParaRPr lang="en-US" sz="1600" b="1" dirty="0">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11760" marR="111760" algn="ctr">
                        <a:spcBef>
                          <a:spcPts val="105"/>
                        </a:spcBef>
                        <a:spcAft>
                          <a:spcPts val="0"/>
                        </a:spcAft>
                      </a:pPr>
                      <a:r>
                        <a:rPr lang="en-US" sz="1600" b="1" dirty="0">
                          <a:effectLst/>
                        </a:rPr>
                        <a:t>Service Days</a:t>
                      </a:r>
                      <a:endParaRPr lang="en-US" sz="14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1000">
                <a:tc>
                  <a:txBody>
                    <a:bodyPr/>
                    <a:lstStyle/>
                    <a:p>
                      <a:pPr marL="420370" marR="420370" algn="ctr">
                        <a:spcBef>
                          <a:spcPts val="105"/>
                        </a:spcBef>
                        <a:spcAft>
                          <a:spcPts val="0"/>
                        </a:spcAft>
                      </a:pPr>
                      <a:r>
                        <a:rPr lang="en-US" sz="1400" dirty="0" smtClean="0">
                          <a:effectLst/>
                          <a:latin typeface="+mn-lt"/>
                          <a:ea typeface="Calibri"/>
                          <a:cs typeface="Times New Roman"/>
                        </a:rPr>
                        <a:t>$10.00</a:t>
                      </a:r>
                      <a:endParaRPr lang="en-US" sz="1400"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20370" marR="420370" algn="ctr">
                        <a:spcBef>
                          <a:spcPts val="105"/>
                        </a:spcBef>
                        <a:spcAft>
                          <a:spcPts val="0"/>
                        </a:spcAft>
                      </a:pPr>
                      <a:r>
                        <a:rPr lang="en-US" sz="1400" dirty="0">
                          <a:effectLst/>
                          <a:latin typeface="+mn-lt"/>
                        </a:rPr>
                        <a:t>N/A</a:t>
                      </a:r>
                      <a:endParaRPr lang="en-US" sz="1400"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20370" marR="420370" algn="ctr">
                        <a:spcBef>
                          <a:spcPts val="105"/>
                        </a:spcBef>
                        <a:spcAft>
                          <a:spcPts val="0"/>
                        </a:spcAft>
                      </a:pPr>
                      <a:r>
                        <a:rPr lang="en-US" sz="1400" dirty="0">
                          <a:effectLst/>
                          <a:latin typeface="+mn-lt"/>
                        </a:rPr>
                        <a:t>N/A</a:t>
                      </a:r>
                      <a:endParaRPr lang="en-US" sz="1400"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8305" marR="408305" algn="ctr">
                        <a:spcBef>
                          <a:spcPts val="105"/>
                        </a:spcBef>
                        <a:spcAft>
                          <a:spcPts val="0"/>
                        </a:spcAft>
                      </a:pPr>
                      <a:r>
                        <a:rPr lang="en-US" sz="1400" dirty="0">
                          <a:effectLst/>
                          <a:latin typeface="+mn-lt"/>
                        </a:rPr>
                        <a:t>1 GB</a:t>
                      </a:r>
                      <a:endParaRPr lang="en-US" sz="1400"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760" marR="111760" algn="ctr">
                        <a:spcBef>
                          <a:spcPts val="105"/>
                        </a:spcBef>
                        <a:spcAft>
                          <a:spcPts val="0"/>
                        </a:spcAft>
                      </a:pPr>
                      <a:r>
                        <a:rPr lang="en-US" sz="1400" dirty="0" smtClean="0">
                          <a:effectLst/>
                          <a:latin typeface="+mn-lt"/>
                        </a:rPr>
                        <a:t>N/A</a:t>
                      </a:r>
                      <a:endParaRPr lang="en-US" sz="1400" dirty="0">
                        <a:effectLst/>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969883197"/>
              </p:ext>
            </p:extLst>
          </p:nvPr>
        </p:nvGraphicFramePr>
        <p:xfrm>
          <a:off x="685799" y="5562600"/>
          <a:ext cx="7848601" cy="838200"/>
        </p:xfrm>
        <a:graphic>
          <a:graphicData uri="http://schemas.openxmlformats.org/drawingml/2006/table">
            <a:tbl>
              <a:tblPr firstRow="1" firstCol="1" lastRow="1" lastCol="1" bandRow="1" bandCol="1">
                <a:tableStyleId>{2D5ABB26-0587-4C30-8999-92F81FD0307C}</a:tableStyleId>
              </a:tblPr>
              <a:tblGrid>
                <a:gridCol w="1838411"/>
                <a:gridCol w="1551650"/>
                <a:gridCol w="1559507"/>
                <a:gridCol w="1484871"/>
                <a:gridCol w="1414162"/>
              </a:tblGrid>
              <a:tr h="457200">
                <a:tc>
                  <a:txBody>
                    <a:bodyPr/>
                    <a:lstStyle/>
                    <a:p>
                      <a:pPr marL="0" marR="541020" algn="r">
                        <a:spcBef>
                          <a:spcPts val="105"/>
                        </a:spcBef>
                        <a:spcAft>
                          <a:spcPts val="0"/>
                        </a:spcAft>
                      </a:pPr>
                      <a:r>
                        <a:rPr lang="en-US" sz="1600" b="1" dirty="0">
                          <a:effectLst/>
                        </a:rPr>
                        <a:t>MSRP</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490220" marR="490220" algn="ctr">
                        <a:spcBef>
                          <a:spcPts val="105"/>
                        </a:spcBef>
                        <a:spcAft>
                          <a:spcPts val="0"/>
                        </a:spcAft>
                      </a:pPr>
                      <a:r>
                        <a:rPr lang="en-US" sz="1600" b="1" dirty="0">
                          <a:effectLst/>
                        </a:rPr>
                        <a:t>Talk</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455930" marR="0" algn="l">
                        <a:spcBef>
                          <a:spcPts val="105"/>
                        </a:spcBef>
                        <a:spcAft>
                          <a:spcPts val="0"/>
                        </a:spcAft>
                      </a:pPr>
                      <a:r>
                        <a:rPr lang="en-US" sz="1600" b="1" dirty="0" smtClean="0">
                          <a:effectLst/>
                        </a:rPr>
                        <a:t>    Text</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spcBef>
                          <a:spcPts val="105"/>
                        </a:spcBef>
                        <a:spcAft>
                          <a:spcPts val="0"/>
                        </a:spcAft>
                      </a:pPr>
                      <a:r>
                        <a:rPr lang="en-US" sz="1600" b="1" dirty="0">
                          <a:effectLst/>
                        </a:rPr>
                        <a:t>Data</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marR="171450" algn="ctr">
                        <a:spcBef>
                          <a:spcPts val="105"/>
                        </a:spcBef>
                        <a:spcAft>
                          <a:spcPts val="0"/>
                        </a:spcAft>
                      </a:pPr>
                      <a:r>
                        <a:rPr lang="en-US" sz="1600" b="1" dirty="0">
                          <a:effectLst/>
                        </a:rPr>
                        <a:t>Service Days</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1000">
                <a:tc>
                  <a:txBody>
                    <a:bodyPr/>
                    <a:lstStyle/>
                    <a:p>
                      <a:pPr marL="0" marR="547370" algn="ctr">
                        <a:spcBef>
                          <a:spcPts val="105"/>
                        </a:spcBef>
                        <a:spcAft>
                          <a:spcPts val="0"/>
                        </a:spcAft>
                      </a:pPr>
                      <a:r>
                        <a:rPr lang="en-US" sz="1400" dirty="0" smtClean="0">
                          <a:effectLst/>
                        </a:rPr>
                        <a:t>               $</a:t>
                      </a:r>
                      <a:r>
                        <a:rPr lang="en-US" sz="1400" dirty="0">
                          <a:effectLst/>
                        </a:rPr>
                        <a:t>5.00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90220" marR="490220" algn="ctr">
                        <a:spcBef>
                          <a:spcPts val="105"/>
                        </a:spcBef>
                        <a:spcAft>
                          <a:spcPts val="0"/>
                        </a:spcAft>
                      </a:pPr>
                      <a:r>
                        <a:rPr lang="en-US" sz="1400" dirty="0">
                          <a:effectLst/>
                        </a:rPr>
                        <a:t>N/A</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31165" marR="0">
                        <a:spcBef>
                          <a:spcPts val="105"/>
                        </a:spcBef>
                        <a:spcAft>
                          <a:spcPts val="0"/>
                        </a:spcAft>
                      </a:pPr>
                      <a:r>
                        <a:rPr lang="en-US" sz="1400" dirty="0">
                          <a:effectLst/>
                        </a:rPr>
                        <a:t>1000</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73075" marR="473075" algn="ctr">
                        <a:spcBef>
                          <a:spcPts val="105"/>
                        </a:spcBef>
                        <a:spcAft>
                          <a:spcPts val="0"/>
                        </a:spcAft>
                      </a:pPr>
                      <a:r>
                        <a:rPr lang="en-US" sz="1400" dirty="0">
                          <a:effectLst/>
                        </a:rPr>
                        <a:t>N/A</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171450" algn="ctr">
                        <a:spcBef>
                          <a:spcPts val="105"/>
                        </a:spcBef>
                        <a:spcAft>
                          <a:spcPts val="0"/>
                        </a:spcAft>
                      </a:pPr>
                      <a:r>
                        <a:rPr lang="en-US" sz="1400" dirty="0">
                          <a:effectLst/>
                        </a:rPr>
                        <a:t>N/A</a:t>
                      </a:r>
                      <a:endParaRPr lang="en-US" sz="12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Rectangle 2"/>
          <p:cNvSpPr>
            <a:spLocks noChangeArrowheads="1"/>
          </p:cNvSpPr>
          <p:nvPr/>
        </p:nvSpPr>
        <p:spPr bwMode="auto">
          <a:xfrm>
            <a:off x="685800" y="5209401"/>
            <a:ext cx="4419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Add-On Text Plan - Smartphones Only</a:t>
            </a:r>
          </a:p>
        </p:txBody>
      </p:sp>
      <p:sp>
        <p:nvSpPr>
          <p:cNvPr id="13" name="Rectangle 2"/>
          <p:cNvSpPr>
            <a:spLocks noChangeArrowheads="1"/>
          </p:cNvSpPr>
          <p:nvPr/>
        </p:nvSpPr>
        <p:spPr bwMode="auto">
          <a:xfrm>
            <a:off x="685800" y="3914001"/>
            <a:ext cx="4419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Add-On Data Card - Smartphones Only</a:t>
            </a:r>
          </a:p>
        </p:txBody>
      </p:sp>
    </p:spTree>
    <p:extLst>
      <p:ext uri="{BB962C8B-B14F-4D97-AF65-F5344CB8AC3E}">
        <p14:creationId xmlns:p14="http://schemas.microsoft.com/office/powerpoint/2010/main" val="3708564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2" name="TextBox 1"/>
          <p:cNvSpPr txBox="1"/>
          <p:nvPr/>
        </p:nvSpPr>
        <p:spPr>
          <a:xfrm>
            <a:off x="914400" y="457200"/>
            <a:ext cx="7315200" cy="707886"/>
          </a:xfrm>
          <a:prstGeom prst="rect">
            <a:avLst/>
          </a:prstGeom>
          <a:noFill/>
        </p:spPr>
        <p:txBody>
          <a:bodyPr wrap="square" rtlCol="0">
            <a:spAutoFit/>
          </a:bodyPr>
          <a:lstStyle/>
          <a:p>
            <a:pPr algn="ctr"/>
            <a:r>
              <a:rPr lang="en-US" sz="4000" b="1" dirty="0"/>
              <a:t>TracFone Smartphone </a:t>
            </a:r>
            <a:r>
              <a:rPr lang="en-US" sz="4000" b="1" dirty="0" smtClean="0"/>
              <a:t>Benefits</a:t>
            </a:r>
            <a:endParaRPr lang="en-US" sz="4000" dirty="0"/>
          </a:p>
        </p:txBody>
      </p:sp>
      <p:sp>
        <p:nvSpPr>
          <p:cNvPr id="3" name="Rectangle 2"/>
          <p:cNvSpPr/>
          <p:nvPr/>
        </p:nvSpPr>
        <p:spPr>
          <a:xfrm>
            <a:off x="533431" y="1524000"/>
            <a:ext cx="8077200" cy="4939814"/>
          </a:xfrm>
          <a:prstGeom prst="rect">
            <a:avLst/>
          </a:prstGeom>
          <a:solidFill>
            <a:schemeClr val="bg1"/>
          </a:solidFill>
        </p:spPr>
        <p:txBody>
          <a:bodyPr wrap="square">
            <a:spAutoFit/>
          </a:bodyPr>
          <a:lstStyle/>
          <a:p>
            <a:r>
              <a:rPr lang="en-US" sz="2200" b="1" dirty="0"/>
              <a:t>Smartphones </a:t>
            </a:r>
            <a:r>
              <a:rPr lang="en-US" sz="2200" dirty="0"/>
              <a:t>use separate buckets for </a:t>
            </a:r>
            <a:r>
              <a:rPr lang="en-US" sz="2200" b="1" dirty="0"/>
              <a:t>Talk, Text, </a:t>
            </a:r>
            <a:r>
              <a:rPr lang="en-US" sz="2200" dirty="0"/>
              <a:t>and</a:t>
            </a:r>
            <a:r>
              <a:rPr lang="en-US" sz="2200" b="1" dirty="0"/>
              <a:t> Data</a:t>
            </a:r>
            <a:r>
              <a:rPr lang="en-US" sz="2200" b="1" dirty="0" smtClean="0"/>
              <a:t>:</a:t>
            </a:r>
          </a:p>
          <a:p>
            <a:endParaRPr lang="en-US" sz="900" dirty="0"/>
          </a:p>
          <a:p>
            <a:pPr marL="342900" lvl="0" indent="-342900">
              <a:buFont typeface="Arial" panose="020B0604020202020204" pitchFamily="34" charset="0"/>
              <a:buChar char="•"/>
            </a:pPr>
            <a:r>
              <a:rPr lang="en-US" sz="2200" dirty="0"/>
              <a:t>Smartphone and BYOP devices </a:t>
            </a:r>
            <a:r>
              <a:rPr lang="en-US" sz="2200" b="1" dirty="0"/>
              <a:t>Triple</a:t>
            </a:r>
            <a:r>
              <a:rPr lang="en-US" sz="2200" dirty="0"/>
              <a:t> the </a:t>
            </a:r>
            <a:r>
              <a:rPr lang="en-US" sz="2200" i="1" dirty="0"/>
              <a:t>Talk, Text, and Data </a:t>
            </a:r>
            <a:r>
              <a:rPr lang="en-US" sz="2200" dirty="0"/>
              <a:t>of each Face Value Airtime </a:t>
            </a:r>
            <a:r>
              <a:rPr lang="en-US" sz="2200" dirty="0" smtClean="0"/>
              <a:t>Card.</a:t>
            </a:r>
          </a:p>
          <a:p>
            <a:pPr marL="342900" lvl="0" indent="-342900">
              <a:buFont typeface="Arial" panose="020B0604020202020204" pitchFamily="34" charset="0"/>
              <a:buChar char="•"/>
            </a:pPr>
            <a:endParaRPr lang="en-US" sz="2200" dirty="0"/>
          </a:p>
          <a:p>
            <a:pPr marL="342900" lvl="0" indent="-342900">
              <a:buFont typeface="Arial" panose="020B0604020202020204" pitchFamily="34" charset="0"/>
              <a:buChar char="•"/>
            </a:pPr>
            <a:endParaRPr lang="en-US" sz="2000" dirty="0" smtClean="0">
              <a:ea typeface="Adobe Gothic Std B" pitchFamily="34" charset="-128"/>
            </a:endParaRPr>
          </a:p>
          <a:p>
            <a:pPr marL="342900" lvl="0" indent="-342900">
              <a:buFont typeface="Arial" panose="020B0604020202020204" pitchFamily="34" charset="0"/>
              <a:buChar char="•"/>
            </a:pPr>
            <a:endParaRPr lang="en-US" sz="2200" dirty="0" smtClean="0"/>
          </a:p>
          <a:p>
            <a:pPr marL="342900" lvl="0" indent="-342900">
              <a:buFont typeface="Arial" panose="020B0604020202020204" pitchFamily="34" charset="0"/>
              <a:buChar char="•"/>
            </a:pPr>
            <a:endParaRPr lang="en-US" sz="2200" dirty="0"/>
          </a:p>
          <a:p>
            <a:pPr marL="342900" lvl="0" indent="-342900">
              <a:buFont typeface="Arial" panose="020B0604020202020204" pitchFamily="34" charset="0"/>
              <a:buChar char="•"/>
            </a:pPr>
            <a:endParaRPr lang="en-US" sz="2200" dirty="0" smtClean="0"/>
          </a:p>
          <a:p>
            <a:pPr marL="342900" lvl="0" indent="-342900">
              <a:buFont typeface="Arial" panose="020B0604020202020204" pitchFamily="34" charset="0"/>
              <a:buChar char="•"/>
            </a:pPr>
            <a:endParaRPr lang="en-US" sz="2200" dirty="0" smtClean="0"/>
          </a:p>
          <a:p>
            <a:pPr lvl="0"/>
            <a:endParaRPr lang="en-US" sz="2200" dirty="0" smtClean="0"/>
          </a:p>
          <a:p>
            <a:pPr lvl="0"/>
            <a:endParaRPr lang="en-US" sz="2200" dirty="0"/>
          </a:p>
          <a:p>
            <a:pPr marL="342900" indent="-342900">
              <a:buFont typeface="Arial" panose="020B0604020202020204" pitchFamily="34" charset="0"/>
              <a:buChar char="•"/>
            </a:pPr>
            <a:r>
              <a:rPr lang="en-US" sz="2200" dirty="0"/>
              <a:t>To keep the TracFone Service </a:t>
            </a:r>
            <a:r>
              <a:rPr lang="en-US" sz="2200" i="1" u="sng" dirty="0" smtClean="0"/>
              <a:t>active</a:t>
            </a:r>
            <a:r>
              <a:rPr lang="en-US" sz="2200" dirty="0"/>
              <a:t>, customers must add an Airtime Card </a:t>
            </a:r>
            <a:r>
              <a:rPr lang="en-US" sz="2200" b="1" dirty="0"/>
              <a:t>prior</a:t>
            </a:r>
            <a:r>
              <a:rPr lang="en-US" sz="2200" dirty="0"/>
              <a:t> to the Service </a:t>
            </a:r>
            <a:r>
              <a:rPr lang="en-US" sz="2200" dirty="0" smtClean="0"/>
              <a:t>End-Date </a:t>
            </a:r>
            <a:r>
              <a:rPr lang="en-US" sz="2200" dirty="0"/>
              <a:t>of the phone, if not they may lose their phone number</a:t>
            </a:r>
            <a:r>
              <a:rPr lang="en-US" sz="2200" dirty="0" smtClean="0"/>
              <a:t>.</a:t>
            </a:r>
            <a:endParaRPr lang="en-US" sz="2200" dirty="0"/>
          </a:p>
        </p:txBody>
      </p:sp>
      <p:sp>
        <p:nvSpPr>
          <p:cNvPr id="10" name="TextBox 9"/>
          <p:cNvSpPr txBox="1"/>
          <p:nvPr/>
        </p:nvSpPr>
        <p:spPr>
          <a:xfrm>
            <a:off x="1828800" y="3048000"/>
            <a:ext cx="5486400" cy="1938992"/>
          </a:xfrm>
          <a:prstGeom prst="rect">
            <a:avLst/>
          </a:prstGeom>
          <a:noFill/>
          <a:ln w="57150">
            <a:solidFill>
              <a:srgbClr val="92D050"/>
            </a:solidFill>
          </a:ln>
          <a:scene3d>
            <a:camera prst="orthographicFront"/>
            <a:lightRig rig="threePt" dir="t"/>
          </a:scene3d>
          <a:sp3d>
            <a:bevelT w="139700" prst="cross"/>
          </a:sp3d>
        </p:spPr>
        <p:txBody>
          <a:bodyPr wrap="square" rtlCol="0">
            <a:spAutoFit/>
          </a:bodyPr>
          <a:lstStyle/>
          <a:p>
            <a:pPr marL="342900" lvl="0" indent="-342900">
              <a:buFont typeface="Arial" panose="020B0604020202020204" pitchFamily="34" charset="0"/>
              <a:buChar char="•"/>
            </a:pPr>
            <a:r>
              <a:rPr lang="en-US" sz="2000" b="1" dirty="0">
                <a:ea typeface="Adobe Gothic Std B" pitchFamily="34" charset="-128"/>
              </a:rPr>
              <a:t>1 Minute of Talk </a:t>
            </a:r>
            <a:r>
              <a:rPr lang="en-US" sz="2000" dirty="0">
                <a:ea typeface="Adobe Gothic Std B" pitchFamily="34" charset="-128"/>
              </a:rPr>
              <a:t>= </a:t>
            </a:r>
            <a:r>
              <a:rPr lang="en-US" sz="2000" b="1" dirty="0">
                <a:ea typeface="Adobe Gothic Std B" pitchFamily="34" charset="-128"/>
              </a:rPr>
              <a:t>1 Minute </a:t>
            </a:r>
            <a:r>
              <a:rPr lang="en-US" sz="2000" dirty="0">
                <a:ea typeface="Adobe Gothic Std B" pitchFamily="34" charset="-128"/>
              </a:rPr>
              <a:t>deducted from the Talk bucket.</a:t>
            </a:r>
          </a:p>
          <a:p>
            <a:pPr marL="342900" lvl="0" indent="-342900">
              <a:buFont typeface="Arial" panose="020B0604020202020204" pitchFamily="34" charset="0"/>
              <a:buChar char="•"/>
            </a:pPr>
            <a:r>
              <a:rPr lang="en-US" sz="2000" b="1" dirty="0">
                <a:ea typeface="Adobe Gothic Std B" pitchFamily="34" charset="-128"/>
              </a:rPr>
              <a:t>1 Text Message </a:t>
            </a:r>
            <a:r>
              <a:rPr lang="en-US" sz="2000" dirty="0">
                <a:ea typeface="Adobe Gothic Std B" pitchFamily="34" charset="-128"/>
              </a:rPr>
              <a:t>= </a:t>
            </a:r>
            <a:r>
              <a:rPr lang="en-US" sz="2000" b="1" dirty="0">
                <a:ea typeface="Adobe Gothic Std B" pitchFamily="34" charset="-128"/>
              </a:rPr>
              <a:t>1 Text deducted </a:t>
            </a:r>
            <a:r>
              <a:rPr lang="en-US" sz="2000" dirty="0">
                <a:ea typeface="Adobe Gothic Std B" pitchFamily="34" charset="-128"/>
              </a:rPr>
              <a:t>(incoming or outgoing) from the Text bucket.</a:t>
            </a:r>
          </a:p>
          <a:p>
            <a:pPr marL="342900" lvl="0" indent="-342900">
              <a:buFont typeface="Arial" panose="020B0604020202020204" pitchFamily="34" charset="0"/>
              <a:buChar char="•"/>
            </a:pPr>
            <a:r>
              <a:rPr lang="en-US" sz="2000" dirty="0">
                <a:ea typeface="Adobe Gothic Std B" pitchFamily="34" charset="-128"/>
              </a:rPr>
              <a:t>Data is charged based on </a:t>
            </a:r>
            <a:r>
              <a:rPr lang="en-US" sz="2000" u="sng" dirty="0">
                <a:ea typeface="Adobe Gothic Std B" pitchFamily="34" charset="-128"/>
              </a:rPr>
              <a:t>actual usage </a:t>
            </a:r>
            <a:r>
              <a:rPr lang="en-US" sz="2000" dirty="0">
                <a:ea typeface="Adobe Gothic Std B" pitchFamily="34" charset="-128"/>
              </a:rPr>
              <a:t>and is deducted from the Data </a:t>
            </a:r>
            <a:r>
              <a:rPr lang="en-US" sz="2000" dirty="0" smtClean="0">
                <a:ea typeface="Adobe Gothic Std B" pitchFamily="34" charset="-128"/>
              </a:rPr>
              <a:t>bucket</a:t>
            </a:r>
          </a:p>
        </p:txBody>
      </p:sp>
    </p:spTree>
    <p:extLst>
      <p:ext uri="{BB962C8B-B14F-4D97-AF65-F5344CB8AC3E}">
        <p14:creationId xmlns:p14="http://schemas.microsoft.com/office/powerpoint/2010/main" val="14180454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09600"/>
            <a:ext cx="3048000" cy="2537927"/>
          </a:xfrm>
          <a:prstGeom prst="ellipse">
            <a:avLst/>
          </a:prstGeom>
          <a:ln w="28575" cap="rnd">
            <a:solidFill>
              <a:srgbClr val="333333"/>
            </a:solidFill>
          </a:ln>
          <a:effectLst>
            <a:outerShdw blurRad="381000" dist="292100" dir="5400000" sx="-80000" sy="-18000" rotWithShape="0">
              <a:srgbClr val="000000">
                <a:alpha val="22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83" y="3810000"/>
            <a:ext cx="3417688" cy="24003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343400" y="510600"/>
            <a:ext cx="4419600" cy="5509200"/>
          </a:xfrm>
          <a:prstGeom prst="rect">
            <a:avLst/>
          </a:prstGeom>
          <a:noFill/>
        </p:spPr>
        <p:txBody>
          <a:bodyPr wrap="square" rtlCol="0">
            <a:spAutoFit/>
          </a:bodyPr>
          <a:lstStyle/>
          <a:p>
            <a:pPr lvl="0" algn="ctr"/>
            <a:r>
              <a:rPr lang="en-US" sz="3200" b="1" dirty="0" smtClean="0"/>
              <a:t>4. </a:t>
            </a:r>
            <a:r>
              <a:rPr lang="en-US" sz="3200" dirty="0" smtClean="0"/>
              <a:t>Is</a:t>
            </a:r>
            <a:r>
              <a:rPr lang="en-US" sz="3200" b="1" dirty="0" smtClean="0"/>
              <a:t> </a:t>
            </a:r>
            <a:r>
              <a:rPr lang="en-US" sz="3200" dirty="0" smtClean="0"/>
              <a:t>a </a:t>
            </a:r>
            <a:r>
              <a:rPr lang="en-US" sz="3200" dirty="0"/>
              <a:t>subsidiary of </a:t>
            </a:r>
            <a:r>
              <a:rPr lang="en-US" sz="3200" b="1" dirty="0"/>
              <a:t>America </a:t>
            </a:r>
            <a:r>
              <a:rPr lang="en-US" sz="3200" b="1" dirty="0" err="1"/>
              <a:t>Móvil</a:t>
            </a:r>
            <a:r>
              <a:rPr lang="en-US" sz="3200" dirty="0"/>
              <a:t>, the </a:t>
            </a:r>
            <a:r>
              <a:rPr lang="en-US" sz="3200" b="1" dirty="0"/>
              <a:t>4th largest wireless company in the world </a:t>
            </a:r>
            <a:r>
              <a:rPr lang="en-US" sz="3200" dirty="0"/>
              <a:t>with over </a:t>
            </a:r>
            <a:r>
              <a:rPr lang="en-US" sz="3200" b="1" dirty="0"/>
              <a:t>284 million wireless </a:t>
            </a:r>
            <a:r>
              <a:rPr lang="en-US" sz="3200" b="1" dirty="0" smtClean="0"/>
              <a:t>subscribers.</a:t>
            </a:r>
            <a:endParaRPr lang="en-US" sz="3200" b="1" dirty="0"/>
          </a:p>
          <a:p>
            <a:pPr algn="ctr"/>
            <a:endParaRPr lang="en-US" sz="3200" dirty="0" smtClean="0"/>
          </a:p>
          <a:p>
            <a:pPr lvl="0" algn="ctr"/>
            <a:r>
              <a:rPr lang="en-US" sz="3200" b="1" dirty="0" smtClean="0"/>
              <a:t>5. </a:t>
            </a:r>
            <a:r>
              <a:rPr lang="en-US" sz="3200" dirty="0"/>
              <a:t>Today TracFone Wireless, Inc. is </a:t>
            </a:r>
            <a:r>
              <a:rPr lang="en-US" sz="3200" b="1" u="sng" dirty="0"/>
              <a:t>America’s largest </a:t>
            </a:r>
            <a:r>
              <a:rPr lang="en-US" sz="3200" b="1" u="sng" dirty="0" smtClean="0"/>
              <a:t>prepaid provider.</a:t>
            </a:r>
            <a:endParaRPr lang="en-US" sz="3200" b="1" dirty="0"/>
          </a:p>
        </p:txBody>
      </p:sp>
    </p:spTree>
    <p:extLst>
      <p:ext uri="{BB962C8B-B14F-4D97-AF65-F5344CB8AC3E}">
        <p14:creationId xmlns:p14="http://schemas.microsoft.com/office/powerpoint/2010/main" val="2756996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500"/>
                            </p:stCondLst>
                            <p:childTnLst>
                              <p:par>
                                <p:cTn id="9" presetID="3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3" dur="2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4" dur="2000"/>
                                        <p:tgtEl>
                                          <p:spTgt spid="6">
                                            <p:txEl>
                                              <p:pRg st="0" end="0"/>
                                            </p:txEl>
                                          </p:spTgt>
                                        </p:tgtEl>
                                      </p:cBhvr>
                                    </p:animEffect>
                                  </p:childTnLst>
                                </p:cTn>
                              </p:par>
                            </p:childTnLst>
                          </p:cTn>
                        </p:par>
                        <p:par>
                          <p:cTn id="15" fill="hold">
                            <p:stCondLst>
                              <p:cond delay="4500"/>
                            </p:stCondLst>
                            <p:childTnLst>
                              <p:par>
                                <p:cTn id="16" presetID="6" presetClass="entr" presetSubtype="16" fill="hold" nodeType="afterEffect">
                                  <p:stCondLst>
                                    <p:cond delay="125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par>
                          <p:cTn id="19" fill="hold">
                            <p:stCondLst>
                              <p:cond delay="7750"/>
                            </p:stCondLst>
                            <p:childTnLst>
                              <p:par>
                                <p:cTn id="20" presetID="31" presetClass="entr" presetSubtype="0" fill="hold" nodeType="afterEffect">
                                  <p:stCondLst>
                                    <p:cond delay="75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p:cTn id="22" dur="2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3" dur="25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4" dur="25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5" dur="2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2" name="TextBox 1"/>
          <p:cNvSpPr txBox="1"/>
          <p:nvPr/>
        </p:nvSpPr>
        <p:spPr>
          <a:xfrm>
            <a:off x="914400" y="457200"/>
            <a:ext cx="7315200" cy="707886"/>
          </a:xfrm>
          <a:prstGeom prst="rect">
            <a:avLst/>
          </a:prstGeom>
          <a:noFill/>
        </p:spPr>
        <p:txBody>
          <a:bodyPr wrap="square" rtlCol="0">
            <a:spAutoFit/>
          </a:bodyPr>
          <a:lstStyle/>
          <a:p>
            <a:pPr algn="ctr"/>
            <a:r>
              <a:rPr lang="en-US" sz="4000" b="1" dirty="0"/>
              <a:t>TracFone Basic Phone </a:t>
            </a:r>
            <a:r>
              <a:rPr lang="en-US" sz="4000" b="1" dirty="0" smtClean="0"/>
              <a:t>Benefits</a:t>
            </a:r>
            <a:endParaRPr lang="en-US" sz="4000" dirty="0"/>
          </a:p>
        </p:txBody>
      </p:sp>
      <p:sp>
        <p:nvSpPr>
          <p:cNvPr id="3" name="Rectangle 2"/>
          <p:cNvSpPr/>
          <p:nvPr/>
        </p:nvSpPr>
        <p:spPr>
          <a:xfrm>
            <a:off x="609600" y="1378059"/>
            <a:ext cx="7924800" cy="907941"/>
          </a:xfrm>
          <a:prstGeom prst="rect">
            <a:avLst/>
          </a:prstGeom>
          <a:solidFill>
            <a:schemeClr val="bg1"/>
          </a:solidFill>
        </p:spPr>
        <p:txBody>
          <a:bodyPr wrap="square">
            <a:spAutoFit/>
          </a:bodyPr>
          <a:lstStyle/>
          <a:p>
            <a:endParaRPr lang="en-US" sz="900" dirty="0"/>
          </a:p>
          <a:p>
            <a:pPr lvl="0" algn="ctr"/>
            <a:r>
              <a:rPr lang="en-US" sz="2200" dirty="0"/>
              <a:t>TracFone Double Minute Benefit </a:t>
            </a:r>
            <a:r>
              <a:rPr lang="en-US" sz="2200" dirty="0" smtClean="0"/>
              <a:t>doubles </a:t>
            </a:r>
            <a:r>
              <a:rPr lang="en-US" sz="2200" dirty="0"/>
              <a:t>the airtime the customer </a:t>
            </a:r>
            <a:r>
              <a:rPr lang="en-US" sz="2200" dirty="0" smtClean="0"/>
              <a:t>buys </a:t>
            </a:r>
            <a:r>
              <a:rPr lang="en-US" sz="2200" dirty="0"/>
              <a:t>and adds to the TracFone for the life of the </a:t>
            </a:r>
            <a:r>
              <a:rPr lang="en-US" sz="2200" dirty="0" smtClean="0"/>
              <a:t>phone.</a:t>
            </a:r>
            <a:endParaRPr lang="en-US" sz="2200" dirty="0"/>
          </a:p>
        </p:txBody>
      </p:sp>
      <p:sp>
        <p:nvSpPr>
          <p:cNvPr id="10" name="TextBox 9"/>
          <p:cNvSpPr txBox="1"/>
          <p:nvPr/>
        </p:nvSpPr>
        <p:spPr>
          <a:xfrm>
            <a:off x="2895600" y="2590800"/>
            <a:ext cx="5486400" cy="3477875"/>
          </a:xfrm>
          <a:prstGeom prst="rect">
            <a:avLst/>
          </a:prstGeom>
          <a:noFill/>
          <a:ln w="57150">
            <a:solidFill>
              <a:srgbClr val="92D050"/>
            </a:solidFill>
          </a:ln>
          <a:scene3d>
            <a:camera prst="orthographicFront"/>
            <a:lightRig rig="threePt" dir="t"/>
          </a:scene3d>
          <a:sp3d>
            <a:bevelT w="139700" prst="cross"/>
          </a:sp3d>
        </p:spPr>
        <p:txBody>
          <a:bodyPr wrap="square" rtlCol="0">
            <a:spAutoFit/>
          </a:bodyPr>
          <a:lstStyle/>
          <a:p>
            <a:pPr marL="342900" lvl="0" indent="-342900">
              <a:buFont typeface="Arial" panose="020B0604020202020204" pitchFamily="34" charset="0"/>
              <a:buChar char="•"/>
            </a:pPr>
            <a:r>
              <a:rPr lang="en-US" sz="2000" b="1" dirty="0"/>
              <a:t>1 Minute </a:t>
            </a:r>
            <a:r>
              <a:rPr lang="en-US" sz="2000" dirty="0"/>
              <a:t>of Local, Nationwide or International Long Distance calls = </a:t>
            </a:r>
            <a:r>
              <a:rPr lang="en-US" sz="2000" b="1" dirty="0"/>
              <a:t>1 Minute </a:t>
            </a:r>
            <a:r>
              <a:rPr lang="en-US" sz="2000" dirty="0"/>
              <a:t>of Airtime </a:t>
            </a:r>
            <a:r>
              <a:rPr lang="en-US" sz="2000" dirty="0" smtClean="0"/>
              <a:t>deducted</a:t>
            </a:r>
          </a:p>
          <a:p>
            <a:pPr lvl="0"/>
            <a:endParaRPr lang="en-US" sz="2000" dirty="0" smtClean="0"/>
          </a:p>
          <a:p>
            <a:pPr marL="342900" lvl="0" indent="-342900">
              <a:buFont typeface="Arial" panose="020B0604020202020204" pitchFamily="34" charset="0"/>
              <a:buChar char="•"/>
            </a:pPr>
            <a:r>
              <a:rPr lang="en-US" sz="2000" b="1" dirty="0" smtClean="0"/>
              <a:t>3 </a:t>
            </a:r>
            <a:r>
              <a:rPr lang="en-US" sz="2000" b="1" dirty="0"/>
              <a:t>Text Messages </a:t>
            </a:r>
            <a:r>
              <a:rPr lang="en-US" sz="2000" dirty="0"/>
              <a:t>= </a:t>
            </a:r>
            <a:r>
              <a:rPr lang="en-US" sz="2000" b="1" dirty="0"/>
              <a:t>1 Minute </a:t>
            </a:r>
            <a:r>
              <a:rPr lang="en-US" sz="2000" dirty="0"/>
              <a:t>of Airtime deducted (outgoing or incoming</a:t>
            </a:r>
            <a:r>
              <a:rPr lang="en-US" sz="2000" dirty="0" smtClean="0"/>
              <a:t>)</a:t>
            </a:r>
            <a:endParaRPr lang="en-US" sz="2000" dirty="0"/>
          </a:p>
          <a:p>
            <a:endParaRPr lang="en-US" sz="2000" dirty="0"/>
          </a:p>
          <a:p>
            <a:pPr marL="342900" lvl="0" indent="-342900">
              <a:buFont typeface="Arial" panose="020B0604020202020204" pitchFamily="34" charset="0"/>
              <a:buChar char="•"/>
            </a:pPr>
            <a:r>
              <a:rPr lang="en-US" sz="2000" b="1" dirty="0"/>
              <a:t>Data</a:t>
            </a:r>
            <a:r>
              <a:rPr lang="en-US" sz="2000" dirty="0"/>
              <a:t> = </a:t>
            </a:r>
            <a:r>
              <a:rPr lang="en-US" sz="2000" b="1" dirty="0"/>
              <a:t>1.0 Minutes </a:t>
            </a:r>
            <a:r>
              <a:rPr lang="en-US" sz="2000" dirty="0"/>
              <a:t>to send or receive a Multi-Media Message (MMS) Additional Data Charge of </a:t>
            </a:r>
            <a:r>
              <a:rPr lang="en-US" sz="2000" b="1" dirty="0"/>
              <a:t>0.5 Minutes </a:t>
            </a:r>
            <a:r>
              <a:rPr lang="en-US" sz="2000" dirty="0"/>
              <a:t>will be deducted per </a:t>
            </a:r>
            <a:r>
              <a:rPr lang="en-US" sz="2000" u="sng" dirty="0"/>
              <a:t>Minute of use</a:t>
            </a: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62000" y="3352800"/>
            <a:ext cx="1371600" cy="1828800"/>
          </a:xfrm>
          <a:prstGeom prst="roundRect">
            <a:avLst>
              <a:gd name="adj" fmla="val 16667"/>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19978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 presetClass="entr" presetSubtype="4"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9" name="Title 1"/>
          <p:cNvSpPr>
            <a:spLocks noGrp="1"/>
          </p:cNvSpPr>
          <p:nvPr>
            <p:ph type="title"/>
          </p:nvPr>
        </p:nvSpPr>
        <p:spPr>
          <a:xfrm>
            <a:off x="457200" y="274638"/>
            <a:ext cx="8229600" cy="1143000"/>
          </a:xfrm>
        </p:spPr>
        <p:txBody>
          <a:bodyPr>
            <a:normAutofit/>
          </a:bodyPr>
          <a:lstStyle/>
          <a:p>
            <a:r>
              <a:rPr lang="en-US" sz="4000" b="1" dirty="0" smtClean="0"/>
              <a:t>International Calling…</a:t>
            </a:r>
            <a:r>
              <a:rPr lang="en-US" sz="4000" b="1" i="1" dirty="0" smtClean="0"/>
              <a:t>How it Works</a:t>
            </a:r>
            <a:endParaRPr lang="en-US" sz="4000" b="1" i="1" dirty="0"/>
          </a:p>
        </p:txBody>
      </p:sp>
      <p:sp>
        <p:nvSpPr>
          <p:cNvPr id="10" name="Rectangle 9"/>
          <p:cNvSpPr/>
          <p:nvPr/>
        </p:nvSpPr>
        <p:spPr>
          <a:xfrm>
            <a:off x="533400" y="2667000"/>
            <a:ext cx="8077200" cy="3477875"/>
          </a:xfrm>
          <a:prstGeom prst="rect">
            <a:avLst/>
          </a:prstGeom>
        </p:spPr>
        <p:txBody>
          <a:bodyPr wrap="square">
            <a:spAutoFit/>
          </a:bodyPr>
          <a:lstStyle/>
          <a:p>
            <a:pPr marL="285750" lvl="0" indent="-285750">
              <a:buFont typeface="Arial" panose="020B0604020202020204" pitchFamily="34" charset="0"/>
              <a:buChar char="•"/>
            </a:pPr>
            <a:r>
              <a:rPr lang="en-US" sz="2200" dirty="0"/>
              <a:t>TracFone customers are automatically activated to use the International Long Distance calling service to over 100 destinations at no extra cost. </a:t>
            </a:r>
            <a:endParaRPr lang="en-US" sz="2200" dirty="0" smtClean="0"/>
          </a:p>
          <a:p>
            <a:pPr lvl="0"/>
            <a:endParaRPr lang="en-US" sz="2200" dirty="0"/>
          </a:p>
          <a:p>
            <a:pPr marL="285750" lvl="0" indent="-285750">
              <a:buFont typeface="Arial" panose="020B0604020202020204" pitchFamily="34" charset="0"/>
              <a:buChar char="•"/>
            </a:pPr>
            <a:r>
              <a:rPr lang="en-US" sz="2200" dirty="0"/>
              <a:t>Dial 1-800-706-3839 TracFone’s International Long Distance Access Number. (From Alaska, Hawaii and the U.S. Virgin Island dial 305-938-5673). Select a language (1 - English, 2 - Spanish</a:t>
            </a:r>
            <a:r>
              <a:rPr lang="en-US" sz="2200" dirty="0" smtClean="0"/>
              <a:t>).</a:t>
            </a:r>
          </a:p>
          <a:p>
            <a:pPr lvl="0"/>
            <a:endParaRPr lang="en-US" sz="2200" dirty="0"/>
          </a:p>
          <a:p>
            <a:pPr marL="285750" lvl="0" indent="-285750">
              <a:buFont typeface="Arial" panose="020B0604020202020204" pitchFamily="34" charset="0"/>
              <a:buChar char="•"/>
            </a:pPr>
            <a:r>
              <a:rPr lang="en-US" sz="2200" dirty="0"/>
              <a:t>Dial 011 + Country Code + City Code + Number (For Canada just dial: 1 + City Code + Number</a:t>
            </a:r>
            <a:r>
              <a:rPr lang="en-US" sz="2200" dirty="0" smtClean="0"/>
              <a:t>).</a:t>
            </a:r>
            <a:endParaRPr lang="en-US" sz="22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295400"/>
            <a:ext cx="1219200" cy="1219200"/>
          </a:xfrm>
          <a:prstGeom prst="rect">
            <a:avLst/>
          </a:prstGeom>
        </p:spPr>
      </p:pic>
    </p:spTree>
    <p:extLst>
      <p:ext uri="{BB962C8B-B14F-4D97-AF65-F5344CB8AC3E}">
        <p14:creationId xmlns:p14="http://schemas.microsoft.com/office/powerpoint/2010/main" val="2959973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8" name="TextBox 7"/>
          <p:cNvSpPr txBox="1"/>
          <p:nvPr/>
        </p:nvSpPr>
        <p:spPr>
          <a:xfrm>
            <a:off x="1447800" y="457200"/>
            <a:ext cx="6259004" cy="707886"/>
          </a:xfrm>
          <a:prstGeom prst="rect">
            <a:avLst/>
          </a:prstGeom>
          <a:noFill/>
        </p:spPr>
        <p:txBody>
          <a:bodyPr wrap="square" rtlCol="0">
            <a:spAutoFit/>
          </a:bodyPr>
          <a:lstStyle/>
          <a:p>
            <a:pPr algn="ctr"/>
            <a:r>
              <a:rPr lang="en-US" sz="4000" b="1" dirty="0" smtClean="0"/>
              <a:t>International Destinations</a:t>
            </a:r>
            <a:endParaRPr lang="en-US" sz="4000" b="1" dirty="0"/>
          </a:p>
        </p:txBody>
      </p:sp>
      <p:graphicFrame>
        <p:nvGraphicFramePr>
          <p:cNvPr id="9" name="Table 8"/>
          <p:cNvGraphicFramePr>
            <a:graphicFrameLocks noGrp="1"/>
          </p:cNvGraphicFramePr>
          <p:nvPr>
            <p:extLst>
              <p:ext uri="{D42A27DB-BD31-4B8C-83A1-F6EECF244321}">
                <p14:modId xmlns:p14="http://schemas.microsoft.com/office/powerpoint/2010/main" val="3660830572"/>
              </p:ext>
            </p:extLst>
          </p:nvPr>
        </p:nvGraphicFramePr>
        <p:xfrm>
          <a:off x="1295401" y="1219200"/>
          <a:ext cx="6781799" cy="5334000"/>
        </p:xfrm>
        <a:graphic>
          <a:graphicData uri="http://schemas.openxmlformats.org/drawingml/2006/table">
            <a:tbl>
              <a:tblPr firstRow="1" firstCol="1" bandRow="1">
                <a:tableStyleId>{2D5ABB26-0587-4C30-8999-92F81FD0307C}</a:tableStyleId>
              </a:tblPr>
              <a:tblGrid>
                <a:gridCol w="2590799"/>
                <a:gridCol w="2533227"/>
                <a:gridCol w="1657773"/>
              </a:tblGrid>
              <a:tr h="129313">
                <a:tc>
                  <a:txBody>
                    <a:bodyPr/>
                    <a:lstStyle/>
                    <a:p>
                      <a:pPr marL="0" marR="0">
                        <a:spcBef>
                          <a:spcPts val="0"/>
                        </a:spcBef>
                        <a:spcAft>
                          <a:spcPts val="0"/>
                        </a:spcAft>
                      </a:pPr>
                      <a:r>
                        <a:rPr lang="en-US" sz="1000" dirty="0">
                          <a:effectLst/>
                        </a:rPr>
                        <a:t>Albania - Tirana</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France (33)</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Malta (356)</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dirty="0">
                          <a:effectLst/>
                        </a:rPr>
                        <a:t>Andorra (376)</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French Antilles (596)</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Mexico (52)</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dirty="0">
                          <a:effectLst/>
                        </a:rPr>
                        <a:t>Argentina (54)</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French Guiana CELLULAR (594)</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Mexico CELLULAR NEW (52)</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dirty="0">
                          <a:effectLst/>
                        </a:rPr>
                        <a:t>Australia (61)</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French Guiana (594)</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Monaco (377)</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Austria (43)</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Georgia (995)</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Netherlands (31)</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Bahamas CELLULAR(1)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Germany (49)</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New Zealand (64)</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dirty="0">
                          <a:effectLst/>
                        </a:rPr>
                        <a:t>Bahamas (1)</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Gibraltar (350)</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Norway (47)</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dirty="0">
                          <a:effectLst/>
                        </a:rPr>
                        <a:t>Bangladesh CELLULAR(880)</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Greece (30)</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Panama (507)</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dirty="0">
                          <a:effectLst/>
                        </a:rPr>
                        <a:t>Bangladesh - Chittagong (880)</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Guadeloupe (590)</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Paraguay (595)</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Bangladesh - Dhaka (880)</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Guatemala - </a:t>
                      </a:r>
                      <a:r>
                        <a:rPr lang="en-US" sz="1000" dirty="0" err="1">
                          <a:effectLst/>
                        </a:rPr>
                        <a:t>Telgua</a:t>
                      </a:r>
                      <a:r>
                        <a:rPr lang="en-US" sz="1000" dirty="0">
                          <a:effectLst/>
                        </a:rPr>
                        <a:t> (502)</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Peru (51)</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dirty="0">
                          <a:effectLst/>
                        </a:rPr>
                        <a:t>Bangladesh - Sylhet (880)</a:t>
                      </a:r>
                      <a:endParaRPr lang="en-US" sz="1050" dirty="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Hong Kong CELLULAR (852)</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Poland (48)</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Belgium - (32)</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Hong Kong (852)</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Portugal (351)</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Bermuda CELLULAR (1)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Hungary (36)</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Romania (40)</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Bermuda (1)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Hungary-Budapest (36)</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Russia CELLULAR (7)</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Bolivia - La Paz (591)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Iceland (354)</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Russia (7)</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Bolivia - Santa Cruz(591)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India CELLULAR (91)</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San Marino (378)</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Brazil (55)</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India (91)</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Saudi Arabia - Riyadh (966)</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Brunei (673)</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Indonesia - CELLULAR (61)</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Singapore (65)</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Bulgaria (359)</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Indonesia - Jakarta (62)</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Slovakia (421)</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Canada CELLULAR (1)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Indonesia - Surabaya (62)</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Slovenia (356)</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Canada (1)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Iraq - Baghdad (964)</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South Korea CELLULAR (82)</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Chile (56)</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Ireland (353)</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South Korea (82)</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China CELLULAR (86)</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Israel (972)</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Spain (34)</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China (86)</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Italy (39)</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Sweden (46)</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Colombia CELLULAR (57)</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Japan (81)</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Switzerland (41)</a:t>
                      </a:r>
                      <a:endParaRPr lang="en-US" sz="1050" dirty="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Colombia (57)</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Jordan (962)</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Taiwan CELLULAR (886)</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Costa Rica (506)</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Kazakhstan (7)</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Taiwan (886)</a:t>
                      </a:r>
                      <a:endParaRPr lang="en-US" sz="1050" dirty="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Croatia (385)</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Kenya - Nairobi (254)</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a:effectLst/>
                        </a:rPr>
                        <a:t>Thailand (66)</a:t>
                      </a:r>
                      <a:endParaRPr lang="en-US" sz="105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Cyprus CELLULAR (357)</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Lithuania (370)</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Turkey (90)</a:t>
                      </a:r>
                      <a:endParaRPr lang="en-US" sz="1050" dirty="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Cyprus (357)</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Luxembourg CELLULAR (352)</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United Kingdom (44)</a:t>
                      </a:r>
                      <a:endParaRPr lang="en-US" sz="1050" dirty="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Czech Republic (420)</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Luxembourg (352)</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Uzbekistan (7)</a:t>
                      </a:r>
                      <a:endParaRPr lang="en-US" sz="1050" dirty="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Denmark (45)</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Macao CELLULAR (853)</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Venezuela (58)</a:t>
                      </a:r>
                      <a:endParaRPr lang="en-US" sz="1050" dirty="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Dominican Republic (1)</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Macao (853)</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Vietnam - Ho Chi Minh</a:t>
                      </a:r>
                      <a:endParaRPr lang="en-US" sz="1050" dirty="0">
                        <a:effectLst/>
                        <a:latin typeface="Calibri"/>
                        <a:ea typeface="Calibri"/>
                        <a:cs typeface="Times New Roman"/>
                      </a:endParaRPr>
                    </a:p>
                  </a:txBody>
                  <a:tcPr marL="58191" marR="58191" marT="0" marB="0" anchor="b"/>
                </a:tc>
              </a:tr>
              <a:tr h="0">
                <a:tc>
                  <a:txBody>
                    <a:bodyPr/>
                    <a:lstStyle/>
                    <a:p>
                      <a:pPr marL="0" marR="0">
                        <a:spcBef>
                          <a:spcPts val="0"/>
                        </a:spcBef>
                        <a:spcAft>
                          <a:spcPts val="0"/>
                        </a:spcAft>
                      </a:pPr>
                      <a:r>
                        <a:rPr lang="en-US" sz="1000">
                          <a:effectLst/>
                        </a:rPr>
                        <a:t>Estonia (372)</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dirty="0">
                          <a:effectLst/>
                        </a:rPr>
                        <a:t>Malaysia CELLULAR (60)</a:t>
                      </a:r>
                      <a:endParaRPr lang="en-US" sz="1050" dirty="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Zambia (260)</a:t>
                      </a:r>
                      <a:endParaRPr lang="en-US" sz="1050" dirty="0">
                        <a:effectLst/>
                        <a:latin typeface="Calibri"/>
                        <a:ea typeface="Calibri"/>
                        <a:cs typeface="Times New Roman"/>
                      </a:endParaRPr>
                    </a:p>
                  </a:txBody>
                  <a:tcPr marL="58191" marR="58191" marT="0" marB="0" anchor="b"/>
                </a:tc>
              </a:tr>
              <a:tr h="129313">
                <a:tc>
                  <a:txBody>
                    <a:bodyPr/>
                    <a:lstStyle/>
                    <a:p>
                      <a:pPr marL="0" marR="0">
                        <a:spcBef>
                          <a:spcPts val="0"/>
                        </a:spcBef>
                        <a:spcAft>
                          <a:spcPts val="0"/>
                        </a:spcAft>
                      </a:pPr>
                      <a:r>
                        <a:rPr lang="en-US" sz="1000">
                          <a:effectLst/>
                        </a:rPr>
                        <a:t>Finland (358)</a:t>
                      </a:r>
                      <a:endParaRPr lang="en-US" sz="1050">
                        <a:effectLst/>
                        <a:latin typeface="Calibri"/>
                        <a:ea typeface="Calibri"/>
                        <a:cs typeface="Times New Roman"/>
                      </a:endParaRPr>
                    </a:p>
                  </a:txBody>
                  <a:tcPr marL="58191" marR="58191" marT="0" marB="0" anchor="ctr"/>
                </a:tc>
                <a:tc>
                  <a:txBody>
                    <a:bodyPr/>
                    <a:lstStyle/>
                    <a:p>
                      <a:pPr marL="0" marR="0">
                        <a:spcBef>
                          <a:spcPts val="0"/>
                        </a:spcBef>
                        <a:spcAft>
                          <a:spcPts val="0"/>
                        </a:spcAft>
                      </a:pPr>
                      <a:r>
                        <a:rPr lang="en-US" sz="1000">
                          <a:effectLst/>
                        </a:rPr>
                        <a:t>Malaysia </a:t>
                      </a:r>
                      <a:endParaRPr lang="en-US" sz="1050">
                        <a:effectLst/>
                        <a:latin typeface="Calibri"/>
                        <a:ea typeface="Calibri"/>
                        <a:cs typeface="Times New Roman"/>
                      </a:endParaRPr>
                    </a:p>
                  </a:txBody>
                  <a:tcPr marL="58191" marR="58191" marT="0" marB="0" anchor="b"/>
                </a:tc>
                <a:tc>
                  <a:txBody>
                    <a:bodyPr/>
                    <a:lstStyle/>
                    <a:p>
                      <a:pPr marL="0" marR="0">
                        <a:spcBef>
                          <a:spcPts val="0"/>
                        </a:spcBef>
                        <a:spcAft>
                          <a:spcPts val="0"/>
                        </a:spcAft>
                      </a:pPr>
                      <a:r>
                        <a:rPr lang="en-US" sz="1000" dirty="0">
                          <a:effectLst/>
                        </a:rPr>
                        <a:t> </a:t>
                      </a:r>
                      <a:endParaRPr lang="en-US" sz="1050" dirty="0">
                        <a:effectLst/>
                        <a:latin typeface="Calibri"/>
                        <a:ea typeface="Calibri"/>
                        <a:cs typeface="Times New Roman"/>
                      </a:endParaRPr>
                    </a:p>
                  </a:txBody>
                  <a:tcPr marL="58191" marR="58191" marT="0" marB="0" anchor="b"/>
                </a:tc>
              </a:tr>
            </a:tbl>
          </a:graphicData>
        </a:graphic>
      </p:graphicFrame>
      <p:sp>
        <p:nvSpPr>
          <p:cNvPr id="11" name="Rectangle 10"/>
          <p:cNvSpPr/>
          <p:nvPr/>
        </p:nvSpPr>
        <p:spPr>
          <a:xfrm>
            <a:off x="5562600" y="6472535"/>
            <a:ext cx="3498273" cy="276999"/>
          </a:xfrm>
          <a:prstGeom prst="rect">
            <a:avLst/>
          </a:prstGeom>
        </p:spPr>
        <p:txBody>
          <a:bodyPr wrap="square">
            <a:spAutoFit/>
          </a:bodyPr>
          <a:lstStyle/>
          <a:p>
            <a:r>
              <a:rPr lang="en-US" sz="1200" i="1" dirty="0"/>
              <a:t>*Destinations are subject to change at any </a:t>
            </a:r>
            <a:r>
              <a:rPr lang="en-US" sz="1200" i="1" dirty="0" smtClean="0"/>
              <a:t>time</a:t>
            </a:r>
            <a:endParaRPr lang="en-US" sz="1200" dirty="0"/>
          </a:p>
        </p:txBody>
      </p:sp>
    </p:spTree>
    <p:extLst>
      <p:ext uri="{BB962C8B-B14F-4D97-AF65-F5344CB8AC3E}">
        <p14:creationId xmlns:p14="http://schemas.microsoft.com/office/powerpoint/2010/main" val="15746379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3124200"/>
            <a:ext cx="2577354" cy="1752600"/>
          </a:xfrm>
          <a:prstGeom prst="rect">
            <a:avLst/>
          </a:prstGeom>
        </p:spPr>
      </p:pic>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3"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3"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2" name="TextBox 1"/>
          <p:cNvSpPr txBox="1"/>
          <p:nvPr/>
        </p:nvSpPr>
        <p:spPr>
          <a:xfrm>
            <a:off x="914400" y="457200"/>
            <a:ext cx="7772400" cy="707886"/>
          </a:xfrm>
          <a:prstGeom prst="rect">
            <a:avLst/>
          </a:prstGeom>
          <a:noFill/>
        </p:spPr>
        <p:txBody>
          <a:bodyPr wrap="square" rtlCol="0">
            <a:spAutoFit/>
          </a:bodyPr>
          <a:lstStyle/>
          <a:p>
            <a:r>
              <a:rPr lang="en-US" sz="4000" b="1" dirty="0"/>
              <a:t>Additional International </a:t>
            </a:r>
            <a:r>
              <a:rPr lang="en-US" sz="4000" b="1" dirty="0" smtClean="0"/>
              <a:t>Services…</a:t>
            </a:r>
            <a:endParaRPr lang="en-US" sz="4000" b="1" dirty="0"/>
          </a:p>
        </p:txBody>
      </p:sp>
      <p:sp>
        <p:nvSpPr>
          <p:cNvPr id="10" name="TextBox 9"/>
          <p:cNvSpPr txBox="1"/>
          <p:nvPr/>
        </p:nvSpPr>
        <p:spPr>
          <a:xfrm>
            <a:off x="609600" y="2234148"/>
            <a:ext cx="5334000" cy="3785652"/>
          </a:xfrm>
          <a:prstGeom prst="rect">
            <a:avLst/>
          </a:prstGeom>
          <a:noFill/>
          <a:ln w="57150">
            <a:solidFill>
              <a:srgbClr val="92D050"/>
            </a:solidFill>
          </a:ln>
          <a:scene3d>
            <a:camera prst="orthographicFront"/>
            <a:lightRig rig="threePt" dir="t"/>
          </a:scene3d>
          <a:sp3d>
            <a:bevelT w="139700" prst="cross"/>
          </a:sp3d>
        </p:spPr>
        <p:txBody>
          <a:bodyPr wrap="square" rtlCol="0">
            <a:spAutoFit/>
          </a:bodyPr>
          <a:lstStyle/>
          <a:p>
            <a:pPr marL="342900" lvl="0" indent="-342900">
              <a:buFont typeface="Arial" panose="020B0604020202020204" pitchFamily="34" charset="0"/>
              <a:buChar char="•"/>
            </a:pPr>
            <a:r>
              <a:rPr lang="en-US" sz="2000" dirty="0"/>
              <a:t>Customers can get up to </a:t>
            </a:r>
            <a:r>
              <a:rPr lang="en-US" sz="2000" b="1" u="sng" dirty="0"/>
              <a:t>three FREE local phone numbers in Mexico</a:t>
            </a:r>
            <a:r>
              <a:rPr lang="en-US" sz="2000" dirty="0"/>
              <a:t> that their friends and family can use to call their TracFone in the U.S. </a:t>
            </a:r>
            <a:r>
              <a:rPr lang="en-US" sz="2000" b="1" u="sng" dirty="0"/>
              <a:t>without long distance </a:t>
            </a:r>
            <a:r>
              <a:rPr lang="en-US" sz="2000" b="1" u="sng" dirty="0" smtClean="0"/>
              <a:t>charges.</a:t>
            </a:r>
          </a:p>
          <a:p>
            <a:pPr lvl="0"/>
            <a:endParaRPr lang="en-US" sz="2000" dirty="0" smtClean="0"/>
          </a:p>
          <a:p>
            <a:pPr marL="342900" lvl="0" indent="-342900">
              <a:buFont typeface="Arial" panose="020B0604020202020204" pitchFamily="34" charset="0"/>
              <a:buChar char="•"/>
            </a:pPr>
            <a:r>
              <a:rPr lang="en-US" sz="2000" dirty="0" smtClean="0"/>
              <a:t>Friends </a:t>
            </a:r>
            <a:r>
              <a:rPr lang="en-US" sz="2000" dirty="0"/>
              <a:t>and Family pay for a local call and </a:t>
            </a:r>
            <a:r>
              <a:rPr lang="en-US" sz="2000" dirty="0" smtClean="0"/>
              <a:t>the customer </a:t>
            </a:r>
            <a:r>
              <a:rPr lang="en-US" sz="2000" dirty="0"/>
              <a:t>pays for an incoming call.</a:t>
            </a:r>
          </a:p>
          <a:p>
            <a:r>
              <a:rPr lang="en-US" sz="2000" dirty="0"/>
              <a:t> </a:t>
            </a:r>
          </a:p>
          <a:p>
            <a:pPr marL="342900" lvl="0" indent="-342900">
              <a:buFont typeface="Arial" panose="020B0604020202020204" pitchFamily="34" charset="0"/>
              <a:buChar char="•"/>
            </a:pPr>
            <a:r>
              <a:rPr lang="en-US" sz="2000" dirty="0"/>
              <a:t>Customers simply need to go to </a:t>
            </a:r>
            <a:r>
              <a:rPr lang="en-US" sz="2000" u="sng" dirty="0">
                <a:solidFill>
                  <a:srgbClr val="00B0F0"/>
                </a:solidFill>
                <a:hlinkClick r:id="rId4"/>
              </a:rPr>
              <a:t>www.tracfone.com</a:t>
            </a:r>
            <a:r>
              <a:rPr lang="en-US" sz="2000" dirty="0"/>
              <a:t> or call the customer service at </a:t>
            </a:r>
            <a:r>
              <a:rPr lang="en-US" sz="2000" dirty="0" smtClean="0"/>
              <a:t>1-800-867-7183 </a:t>
            </a:r>
            <a:r>
              <a:rPr lang="en-US" sz="2000" dirty="0"/>
              <a:t>to set up this service.</a:t>
            </a:r>
          </a:p>
        </p:txBody>
      </p:sp>
      <p:sp>
        <p:nvSpPr>
          <p:cNvPr id="8" name="TextBox 7"/>
          <p:cNvSpPr txBox="1"/>
          <p:nvPr/>
        </p:nvSpPr>
        <p:spPr>
          <a:xfrm>
            <a:off x="1828800" y="1381780"/>
            <a:ext cx="5562600" cy="523220"/>
          </a:xfrm>
          <a:prstGeom prst="rect">
            <a:avLst/>
          </a:prstGeom>
          <a:noFill/>
        </p:spPr>
        <p:txBody>
          <a:bodyPr wrap="square" rtlCol="0">
            <a:spAutoFit/>
          </a:bodyPr>
          <a:lstStyle/>
          <a:p>
            <a:pPr algn="ctr"/>
            <a:r>
              <a:rPr lang="en-US" sz="2800" i="1" dirty="0"/>
              <a:t>TracFone International </a:t>
            </a:r>
            <a:r>
              <a:rPr lang="en-US" sz="2800" i="1" dirty="0" smtClean="0"/>
              <a:t>Neighbors</a:t>
            </a:r>
            <a:endParaRPr lang="en-US" sz="2800" i="1" dirty="0"/>
          </a:p>
        </p:txBody>
      </p:sp>
    </p:spTree>
    <p:extLst>
      <p:ext uri="{BB962C8B-B14F-4D97-AF65-F5344CB8AC3E}">
        <p14:creationId xmlns:p14="http://schemas.microsoft.com/office/powerpoint/2010/main" val="7432125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TracFone_GradientBackground2.png"/>
            <p:cNvPicPr>
              <a:picLocks noChangeAspect="1"/>
            </p:cNvPicPr>
            <p:nvPr/>
          </p:nvPicPr>
          <p:blipFill>
            <a:blip r:embed="rId2" cstate="print"/>
            <a:stretch>
              <a:fillRect/>
            </a:stretch>
          </p:blipFill>
          <p:spPr>
            <a:xfrm>
              <a:off x="78613" y="83257"/>
              <a:ext cx="8986836" cy="609600"/>
            </a:xfrm>
            <a:prstGeom prst="rect">
              <a:avLst/>
            </a:prstGeom>
          </p:spPr>
        </p:pic>
        <p:pic>
          <p:nvPicPr>
            <p:cNvPr id="6" name="Picture 5" descr="TracFone_GradientBackground2.png"/>
            <p:cNvPicPr>
              <a:picLocks noChangeAspect="1"/>
            </p:cNvPicPr>
            <p:nvPr/>
          </p:nvPicPr>
          <p:blipFill>
            <a:blip r:embed="rId2" cstate="print"/>
            <a:stretch>
              <a:fillRect/>
            </a:stretch>
          </p:blipFill>
          <p:spPr>
            <a:xfrm rot="10800000">
              <a:off x="83127" y="6555208"/>
              <a:ext cx="8977746" cy="219261"/>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0" name="TextBox 9"/>
          <p:cNvSpPr txBox="1"/>
          <p:nvPr/>
        </p:nvSpPr>
        <p:spPr>
          <a:xfrm>
            <a:off x="609600" y="1676400"/>
            <a:ext cx="7848600" cy="3170099"/>
          </a:xfrm>
          <a:prstGeom prst="rect">
            <a:avLst/>
          </a:prstGeom>
          <a:noFill/>
          <a:ln w="57150">
            <a:solidFill>
              <a:srgbClr val="92D050"/>
            </a:solidFill>
          </a:ln>
          <a:scene3d>
            <a:camera prst="orthographicFront"/>
            <a:lightRig rig="threePt" dir="t"/>
          </a:scene3d>
          <a:sp3d>
            <a:bevelT w="139700" prst="cross"/>
          </a:sp3d>
        </p:spPr>
        <p:txBody>
          <a:bodyPr wrap="square" rtlCol="0">
            <a:spAutoFit/>
          </a:bodyPr>
          <a:lstStyle/>
          <a:p>
            <a:pPr marL="342900" lvl="0" indent="-342900">
              <a:buFont typeface="Arial" panose="020B0604020202020204" pitchFamily="34" charset="0"/>
              <a:buChar char="•"/>
            </a:pPr>
            <a:r>
              <a:rPr lang="en-US" sz="2000" dirty="0"/>
              <a:t>TracFone’s Frequent Numbers offers customers up to </a:t>
            </a:r>
            <a:r>
              <a:rPr lang="en-US" sz="2000" b="1" u="sng" dirty="0"/>
              <a:t>10 U.S. 1-800 numbers,</a:t>
            </a:r>
            <a:r>
              <a:rPr lang="en-US" sz="2000" dirty="0"/>
              <a:t> which can be assigned to the </a:t>
            </a:r>
            <a:r>
              <a:rPr lang="en-US" sz="2000" b="1" dirty="0"/>
              <a:t>most frequently dialed international </a:t>
            </a:r>
            <a:r>
              <a:rPr lang="en-US" sz="2000" b="1" dirty="0" smtClean="0"/>
              <a:t>numbers.</a:t>
            </a:r>
          </a:p>
          <a:p>
            <a:pPr lvl="0"/>
            <a:endParaRPr lang="en-US" sz="2000" dirty="0" smtClean="0"/>
          </a:p>
          <a:p>
            <a:pPr marL="342900" lvl="0" indent="-342900">
              <a:buFont typeface="Arial" panose="020B0604020202020204" pitchFamily="34" charset="0"/>
              <a:buChar char="•"/>
            </a:pPr>
            <a:r>
              <a:rPr lang="en-US" sz="2000" dirty="0" smtClean="0"/>
              <a:t>Customers </a:t>
            </a:r>
            <a:r>
              <a:rPr lang="en-US" sz="2000" u="sng" dirty="0"/>
              <a:t>do not need </a:t>
            </a:r>
            <a:r>
              <a:rPr lang="en-US" sz="2000" dirty="0"/>
              <a:t>to dial TracFone’s International Long Distance access number; making it a </a:t>
            </a:r>
            <a:r>
              <a:rPr lang="en-US" sz="2000" b="1" dirty="0"/>
              <a:t>one number quick dial.</a:t>
            </a:r>
          </a:p>
          <a:p>
            <a:r>
              <a:rPr lang="en-US" sz="2000" dirty="0"/>
              <a:t> </a:t>
            </a:r>
          </a:p>
          <a:p>
            <a:pPr marL="342900" lvl="0" indent="-342900">
              <a:buFont typeface="Arial" panose="020B0604020202020204" pitchFamily="34" charset="0"/>
              <a:buChar char="•"/>
            </a:pPr>
            <a:r>
              <a:rPr lang="en-US" sz="2000" dirty="0"/>
              <a:t>TracFone customers simply need to obtain this service </a:t>
            </a:r>
            <a:r>
              <a:rPr lang="en-US" sz="2000" b="1" dirty="0"/>
              <a:t>free</a:t>
            </a:r>
            <a:r>
              <a:rPr lang="en-US" sz="2000" dirty="0"/>
              <a:t> of charge by visiting </a:t>
            </a:r>
            <a:r>
              <a:rPr lang="en-US" sz="2000" b="1" dirty="0"/>
              <a:t>TracFone.com</a:t>
            </a:r>
            <a:r>
              <a:rPr lang="en-US" sz="2000" dirty="0"/>
              <a:t> or by calling customer service center at 1-800-867-7183.</a:t>
            </a:r>
          </a:p>
        </p:txBody>
      </p:sp>
      <p:sp>
        <p:nvSpPr>
          <p:cNvPr id="8" name="TextBox 7"/>
          <p:cNvSpPr txBox="1"/>
          <p:nvPr/>
        </p:nvSpPr>
        <p:spPr>
          <a:xfrm>
            <a:off x="1828800" y="863025"/>
            <a:ext cx="5562600" cy="584775"/>
          </a:xfrm>
          <a:prstGeom prst="rect">
            <a:avLst/>
          </a:prstGeom>
          <a:noFill/>
        </p:spPr>
        <p:txBody>
          <a:bodyPr wrap="square" rtlCol="0">
            <a:spAutoFit/>
          </a:bodyPr>
          <a:lstStyle/>
          <a:p>
            <a:pPr algn="ctr"/>
            <a:r>
              <a:rPr lang="en-US" sz="3200" i="1" dirty="0"/>
              <a:t>TracFone Frequent Numbers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5029200"/>
            <a:ext cx="13716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91946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SimpleMobile_GradientBar.png"/>
            <p:cNvPicPr>
              <a:picLocks noChangeAspect="1"/>
            </p:cNvPicPr>
            <p:nvPr/>
          </p:nvPicPr>
          <p:blipFill>
            <a:blip r:embed="rId2" cstate="print"/>
            <a:stretch>
              <a:fillRect/>
            </a:stretch>
          </p:blipFill>
          <p:spPr>
            <a:xfrm rot="10800000">
              <a:off x="76200" y="6553199"/>
              <a:ext cx="8991600" cy="228600"/>
            </a:xfrm>
            <a:prstGeom prst="rect">
              <a:avLst/>
            </a:prstGeom>
          </p:spPr>
        </p:pic>
        <p:pic>
          <p:nvPicPr>
            <p:cNvPr id="6" name="Picture 5" descr="SimpleMobile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8" name="TextBox 7"/>
          <p:cNvSpPr txBox="1"/>
          <p:nvPr/>
        </p:nvSpPr>
        <p:spPr>
          <a:xfrm>
            <a:off x="1981200" y="816114"/>
            <a:ext cx="5029200" cy="707886"/>
          </a:xfrm>
          <a:prstGeom prst="rect">
            <a:avLst/>
          </a:prstGeom>
          <a:noFill/>
        </p:spPr>
        <p:txBody>
          <a:bodyPr wrap="square" rtlCol="0">
            <a:spAutoFit/>
          </a:bodyPr>
          <a:lstStyle/>
          <a:p>
            <a:pPr algn="ctr"/>
            <a:r>
              <a:rPr lang="en-US" sz="4000" b="1" dirty="0" smtClean="0"/>
              <a:t>Mobile Apps</a:t>
            </a:r>
            <a:endParaRPr lang="en-US" sz="4000" b="1" dirty="0"/>
          </a:p>
        </p:txBody>
      </p:sp>
      <p:graphicFrame>
        <p:nvGraphicFramePr>
          <p:cNvPr id="15" name="Table 14"/>
          <p:cNvGraphicFramePr>
            <a:graphicFrameLocks noGrp="1"/>
          </p:cNvGraphicFramePr>
          <p:nvPr>
            <p:extLst>
              <p:ext uri="{D42A27DB-BD31-4B8C-83A1-F6EECF244321}">
                <p14:modId xmlns:p14="http://schemas.microsoft.com/office/powerpoint/2010/main" val="3801341145"/>
              </p:ext>
            </p:extLst>
          </p:nvPr>
        </p:nvGraphicFramePr>
        <p:xfrm>
          <a:off x="576943" y="1981200"/>
          <a:ext cx="8033657" cy="3352800"/>
        </p:xfrm>
        <a:graphic>
          <a:graphicData uri="http://schemas.openxmlformats.org/drawingml/2006/table">
            <a:tbl>
              <a:tblPr/>
              <a:tblGrid>
                <a:gridCol w="1328057"/>
                <a:gridCol w="1597428"/>
                <a:gridCol w="1599876"/>
                <a:gridCol w="3508296"/>
              </a:tblGrid>
              <a:tr h="1676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My Account</a:t>
                      </a:r>
                      <a:endParaRPr lang="en-US"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endParaRPr lang="en-US" dirty="0" smtClean="0"/>
                    </a:p>
                    <a:p>
                      <a:pPr algn="ctr"/>
                      <a:r>
                        <a:rPr lang="en-US" dirty="0" smtClean="0"/>
                        <a:t>Google Play</a:t>
                      </a:r>
                    </a:p>
                    <a:p>
                      <a:pPr algn="ctr"/>
                      <a:r>
                        <a:rPr lang="en-US" dirty="0" smtClean="0"/>
                        <a:t>App</a:t>
                      </a:r>
                      <a:r>
                        <a:rPr lang="en-US" baseline="0" dirty="0" smtClean="0"/>
                        <a:t> Store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Displays Data Balance, Service End-Date, Add an Airtime Card and More!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6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International </a:t>
                      </a:r>
                      <a:endParaRPr lang="en-US" sz="1800" kern="1200" dirty="0" smtClean="0">
                        <a:solidFill>
                          <a:schemeClr val="tx1"/>
                        </a:solidFill>
                        <a:effectLst/>
                        <a:latin typeface="+mn-lt"/>
                        <a:ea typeface="+mn-ea"/>
                        <a:cs typeface="+mn-cs"/>
                      </a:endParaRPr>
                    </a:p>
                    <a:p>
                      <a:pPr algn="ctr"/>
                      <a:r>
                        <a:rPr lang="en-US" sz="1800" b="1" kern="1200" dirty="0" smtClean="0">
                          <a:solidFill>
                            <a:schemeClr val="tx1"/>
                          </a:solidFill>
                          <a:effectLst/>
                          <a:latin typeface="+mn-lt"/>
                          <a:ea typeface="+mn-ea"/>
                          <a:cs typeface="+mn-cs"/>
                        </a:rPr>
                        <a:t>Dialer</a:t>
                      </a:r>
                      <a:endParaRPr lang="en-US"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endParaRPr lang="en-US" dirty="0" smtClean="0"/>
                    </a:p>
                    <a:p>
                      <a:pPr algn="ctr"/>
                      <a:r>
                        <a:rPr lang="en-US" dirty="0" smtClean="0"/>
                        <a:t>Google Play</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Directly call International Numbers as stored contacts without the hassle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of dialing access 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205855" y="990600"/>
            <a:ext cx="1261745" cy="438785"/>
          </a:xfrm>
          <a:prstGeom prst="rect">
            <a:avLst/>
          </a:prstGeom>
          <a:noFill/>
          <a:ln>
            <a:noFill/>
          </a:ln>
        </p:spPr>
      </p:pic>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1261745" cy="493395"/>
          </a:xfrm>
          <a:prstGeom prst="rect">
            <a:avLst/>
          </a:prstGeom>
          <a:noFill/>
          <a:ln>
            <a:noFill/>
          </a:ln>
        </p:spPr>
      </p:pic>
      <p:pic>
        <p:nvPicPr>
          <p:cNvPr id="14" name="Picture 13"/>
          <p:cNvPicPr/>
          <p:nvPr/>
        </p:nvPicPr>
        <p:blipFill rotWithShape="1">
          <a:blip r:embed="rId5">
            <a:extLst>
              <a:ext uri="{28A0092B-C50C-407E-A947-70E740481C1C}">
                <a14:useLocalDpi xmlns:a14="http://schemas.microsoft.com/office/drawing/2010/main" val="0"/>
              </a:ext>
            </a:extLst>
          </a:blip>
          <a:srcRect l="4065" t="3955" r="4771" b="5649"/>
          <a:stretch/>
        </p:blipFill>
        <p:spPr bwMode="auto">
          <a:xfrm>
            <a:off x="786384" y="2362200"/>
            <a:ext cx="890016" cy="914400"/>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21" name="Picture 20"/>
          <p:cNvPicPr/>
          <p:nvPr/>
        </p:nvPicPr>
        <p:blipFill rotWithShape="1">
          <a:blip r:embed="rId6" cstate="print">
            <a:extLst>
              <a:ext uri="{28A0092B-C50C-407E-A947-70E740481C1C}">
                <a14:useLocalDpi xmlns:a14="http://schemas.microsoft.com/office/drawing/2010/main" val="0"/>
              </a:ext>
            </a:extLst>
          </a:blip>
          <a:srcRect l="1969" t="3164" r="2751" b="2708"/>
          <a:stretch/>
        </p:blipFill>
        <p:spPr bwMode="auto">
          <a:xfrm>
            <a:off x="786384" y="4114800"/>
            <a:ext cx="890016" cy="914400"/>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65492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par>
                          <p:cTn id="8" fill="hold">
                            <p:stCondLst>
                              <p:cond delay="1000"/>
                            </p:stCondLst>
                            <p:childTnLst>
                              <p:par>
                                <p:cTn id="9" presetID="16" presetClass="entr" presetSubtype="2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Horizontal)">
                                      <p:cBhvr>
                                        <p:cTn id="11" dur="1000"/>
                                        <p:tgtEl>
                                          <p:spTgt spid="20"/>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75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1000"/>
                                        <p:tgtEl>
                                          <p:spTgt spid="21"/>
                                        </p:tgtEl>
                                      </p:cBhvr>
                                    </p:animEffect>
                                  </p:childTnLst>
                                </p:cTn>
                              </p:par>
                            </p:childTnLst>
                          </p:cTn>
                        </p:par>
                        <p:par>
                          <p:cTn id="18" fill="hold">
                            <p:stCondLst>
                              <p:cond delay="2000"/>
                            </p:stCondLst>
                            <p:childTnLst>
                              <p:par>
                                <p:cTn id="19" presetID="16" presetClass="entr" presetSubtype="2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Horizontal)">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76200"/>
            <a:ext cx="8991600" cy="6705600"/>
            <a:chOff x="76200" y="76200"/>
            <a:chExt cx="8991600" cy="6705600"/>
          </a:xfrm>
        </p:grpSpPr>
        <p:pic>
          <p:nvPicPr>
            <p:cNvPr id="6" name="Picture 5"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7" name="Picture 6"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8" name="Rectangle 7"/>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828800"/>
            <a:ext cx="4810125" cy="3206750"/>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3552825" cy="1596338"/>
          </a:xfrm>
          <a:prstGeom prst="rect">
            <a:avLst/>
          </a:prstGeom>
          <a:solidFill>
            <a:schemeClr val="bg1"/>
          </a:solidFill>
          <a:ln w="9525">
            <a:solidFill>
              <a:schemeClr val="tx1"/>
            </a:solidFill>
          </a:ln>
        </p:spPr>
      </p:pic>
      <p:sp>
        <p:nvSpPr>
          <p:cNvPr id="10" name="Rectangle 9"/>
          <p:cNvSpPr/>
          <p:nvPr/>
        </p:nvSpPr>
        <p:spPr>
          <a:xfrm>
            <a:off x="533400" y="5486400"/>
            <a:ext cx="8153400" cy="954107"/>
          </a:xfrm>
          <a:prstGeom prst="rect">
            <a:avLst/>
          </a:prstGeom>
        </p:spPr>
        <p:txBody>
          <a:bodyPr wrap="square">
            <a:spAutoFit/>
          </a:bodyPr>
          <a:lstStyle/>
          <a:p>
            <a:pPr algn="ctr">
              <a:lnSpc>
                <a:spcPct val="200000"/>
              </a:lnSpc>
            </a:pPr>
            <a:r>
              <a:rPr lang="en-US" sz="2800" i="1" dirty="0">
                <a:solidFill>
                  <a:prstClr val="black"/>
                </a:solidFill>
              </a:rPr>
              <a:t>The Smart and Savvy customer looking for ways to save </a:t>
            </a:r>
          </a:p>
        </p:txBody>
      </p:sp>
    </p:spTree>
    <p:extLst>
      <p:ext uri="{BB962C8B-B14F-4D97-AF65-F5344CB8AC3E}">
        <p14:creationId xmlns:p14="http://schemas.microsoft.com/office/powerpoint/2010/main" val="25524801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2" name="Title 1"/>
          <p:cNvSpPr txBox="1">
            <a:spLocks/>
          </p:cNvSpPr>
          <p:nvPr/>
        </p:nvSpPr>
        <p:spPr>
          <a:xfrm>
            <a:off x="2057400" y="533400"/>
            <a:ext cx="5105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black"/>
                </a:solidFill>
              </a:rPr>
              <a:t>Target Audience</a:t>
            </a:r>
            <a:endParaRPr lang="en-US" b="1" dirty="0">
              <a:solidFill>
                <a:prstClr val="black"/>
              </a:solidFill>
            </a:endParaRPr>
          </a:p>
        </p:txBody>
      </p:sp>
      <p:sp>
        <p:nvSpPr>
          <p:cNvPr id="13" name="TextBox 12"/>
          <p:cNvSpPr txBox="1"/>
          <p:nvPr/>
        </p:nvSpPr>
        <p:spPr>
          <a:xfrm>
            <a:off x="-3759" y="1295400"/>
            <a:ext cx="9147759" cy="5078313"/>
          </a:xfrm>
          <a:prstGeom prst="rect">
            <a:avLst/>
          </a:prstGeom>
          <a:noFill/>
        </p:spPr>
        <p:txBody>
          <a:bodyPr wrap="square" rtlCol="0">
            <a:spAutoFit/>
          </a:bodyPr>
          <a:lstStyle/>
          <a:p>
            <a:pPr marL="342900" indent="-342900" algn="ctr" defTabSz="914400">
              <a:lnSpc>
                <a:spcPct val="200000"/>
              </a:lnSpc>
              <a:buFont typeface="Arial" panose="020B0604020202020204" pitchFamily="34" charset="0"/>
              <a:buChar char="•"/>
            </a:pPr>
            <a:r>
              <a:rPr lang="en-US" sz="2400" i="1" dirty="0" smtClean="0">
                <a:solidFill>
                  <a:prstClr val="black"/>
                </a:solidFill>
              </a:rPr>
              <a:t>People who want a Family Plan, but don’t want to share the Data</a:t>
            </a:r>
          </a:p>
          <a:p>
            <a:pPr marL="342900" indent="-342900" algn="ctr" defTabSz="914400">
              <a:lnSpc>
                <a:spcPct val="200000"/>
              </a:lnSpc>
              <a:buFont typeface="Arial" panose="020B0604020202020204" pitchFamily="34" charset="0"/>
              <a:buChar char="•"/>
            </a:pPr>
            <a:r>
              <a:rPr lang="en-US" sz="2400" i="1" dirty="0" smtClean="0">
                <a:solidFill>
                  <a:prstClr val="black"/>
                </a:solidFill>
              </a:rPr>
              <a:t>Post-Paid Customers</a:t>
            </a:r>
          </a:p>
          <a:p>
            <a:pPr marL="342900" indent="-342900" algn="ctr" defTabSz="914400">
              <a:lnSpc>
                <a:spcPct val="200000"/>
              </a:lnSpc>
              <a:buFont typeface="Arial" panose="020B0604020202020204" pitchFamily="34" charset="0"/>
              <a:buChar char="•"/>
            </a:pPr>
            <a:r>
              <a:rPr lang="en-US" sz="2400" i="1" dirty="0" smtClean="0">
                <a:solidFill>
                  <a:prstClr val="black"/>
                </a:solidFill>
              </a:rPr>
              <a:t>Need the flexibility to switch plans when needed</a:t>
            </a:r>
          </a:p>
          <a:p>
            <a:pPr marL="342900" indent="-342900" algn="ctr" defTabSz="914400">
              <a:lnSpc>
                <a:spcPct val="200000"/>
              </a:lnSpc>
              <a:buFont typeface="Arial" panose="020B0604020202020204" pitchFamily="34" charset="0"/>
              <a:buChar char="•"/>
            </a:pPr>
            <a:r>
              <a:rPr lang="en-US" sz="2400" i="1" dirty="0" smtClean="0">
                <a:solidFill>
                  <a:prstClr val="black"/>
                </a:solidFill>
              </a:rPr>
              <a:t>Want to keep their own phone and number, but don’t want a contract</a:t>
            </a:r>
          </a:p>
          <a:p>
            <a:pPr marL="342900" indent="-342900" algn="ctr" defTabSz="914400">
              <a:lnSpc>
                <a:spcPct val="200000"/>
              </a:lnSpc>
              <a:buFont typeface="Arial" panose="020B0604020202020204" pitchFamily="34" charset="0"/>
              <a:buChar char="•"/>
            </a:pPr>
            <a:r>
              <a:rPr lang="en-US" sz="2400" i="1" dirty="0" smtClean="0">
                <a:solidFill>
                  <a:prstClr val="black"/>
                </a:solidFill>
              </a:rPr>
              <a:t>Want their choice </a:t>
            </a:r>
            <a:r>
              <a:rPr lang="en-US" sz="2400" i="1" dirty="0">
                <a:solidFill>
                  <a:prstClr val="black"/>
                </a:solidFill>
              </a:rPr>
              <a:t>o</a:t>
            </a:r>
            <a:r>
              <a:rPr lang="en-US" sz="2400" i="1" dirty="0" smtClean="0">
                <a:solidFill>
                  <a:prstClr val="black"/>
                </a:solidFill>
              </a:rPr>
              <a:t>f Networks</a:t>
            </a:r>
          </a:p>
          <a:p>
            <a:pPr algn="ctr" defTabSz="914400">
              <a:lnSpc>
                <a:spcPct val="150000"/>
              </a:lnSpc>
            </a:pPr>
            <a:r>
              <a:rPr lang="en-US" sz="2800" b="1" dirty="0" smtClean="0"/>
              <a:t>For </a:t>
            </a:r>
            <a:r>
              <a:rPr lang="en-US" sz="2800" b="1" dirty="0"/>
              <a:t>BYOP, those who have </a:t>
            </a:r>
            <a:r>
              <a:rPr lang="en-US" sz="2800" b="1" dirty="0" smtClean="0"/>
              <a:t>a compatible or unlocked </a:t>
            </a:r>
          </a:p>
          <a:p>
            <a:pPr lvl="0" algn="ctr">
              <a:lnSpc>
                <a:spcPct val="150000"/>
              </a:lnSpc>
            </a:pPr>
            <a:r>
              <a:rPr lang="en-US" sz="2800" b="1" dirty="0" smtClean="0"/>
              <a:t>3G or 4G LTE Smartphone</a:t>
            </a:r>
            <a:endParaRPr lang="en-US" sz="2800" b="1" dirty="0" smtClean="0">
              <a:solidFill>
                <a:prstClr val="black"/>
              </a:solidFill>
            </a:endParaRPr>
          </a:p>
        </p:txBody>
      </p:sp>
    </p:spTree>
    <p:extLst>
      <p:ext uri="{BB962C8B-B14F-4D97-AF65-F5344CB8AC3E}">
        <p14:creationId xmlns:p14="http://schemas.microsoft.com/office/powerpoint/2010/main" val="32973244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2">
                                            <p:txEl>
                                              <p:pRg st="0" end="0"/>
                                            </p:txEl>
                                          </p:spTgt>
                                        </p:tgtEl>
                                      </p:cBhvr>
                                    </p:animEffect>
                                  </p:childTnLst>
                                </p:cTn>
                              </p:par>
                            </p:childTnLst>
                          </p:cTn>
                        </p:par>
                        <p:par>
                          <p:cTn id="11" fill="hold">
                            <p:stCondLst>
                              <p:cond delay="1000"/>
                            </p:stCondLst>
                            <p:childTnLst>
                              <p:par>
                                <p:cTn id="12" presetID="16" presetClass="entr" presetSubtype="21" fill="hold" nodeType="afterEffect">
                                  <p:stCondLst>
                                    <p:cond delay="50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1500"/>
                                        <p:tgtEl>
                                          <p:spTgt spid="13">
                                            <p:txEl>
                                              <p:pRg st="0" end="0"/>
                                            </p:txEl>
                                          </p:spTgt>
                                        </p:tgtEl>
                                      </p:cBhvr>
                                    </p:animEffect>
                                  </p:childTnLst>
                                </p:cTn>
                              </p:par>
                            </p:childTnLst>
                          </p:cTn>
                        </p:par>
                        <p:par>
                          <p:cTn id="15" fill="hold">
                            <p:stCondLst>
                              <p:cond delay="3000"/>
                            </p:stCondLst>
                            <p:childTnLst>
                              <p:par>
                                <p:cTn id="16" presetID="16" presetClass="entr" presetSubtype="21" fill="hold" nodeType="afterEffect">
                                  <p:stCondLst>
                                    <p:cond delay="50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arn(inVertical)">
                                      <p:cBhvr>
                                        <p:cTn id="18" dur="1500"/>
                                        <p:tgtEl>
                                          <p:spTgt spid="13">
                                            <p:txEl>
                                              <p:pRg st="1" end="1"/>
                                            </p:txEl>
                                          </p:spTgt>
                                        </p:tgtEl>
                                      </p:cBhvr>
                                    </p:animEffect>
                                  </p:childTnLst>
                                </p:cTn>
                              </p:par>
                            </p:childTnLst>
                          </p:cTn>
                        </p:par>
                        <p:par>
                          <p:cTn id="19" fill="hold">
                            <p:stCondLst>
                              <p:cond delay="5000"/>
                            </p:stCondLst>
                            <p:childTnLst>
                              <p:par>
                                <p:cTn id="20" presetID="16" presetClass="entr" presetSubtype="21" fill="hold" nodeType="afterEffect">
                                  <p:stCondLst>
                                    <p:cond delay="50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1500"/>
                                        <p:tgtEl>
                                          <p:spTgt spid="13">
                                            <p:txEl>
                                              <p:pRg st="2" end="2"/>
                                            </p:txEl>
                                          </p:spTgt>
                                        </p:tgtEl>
                                      </p:cBhvr>
                                    </p:animEffect>
                                  </p:childTnLst>
                                </p:cTn>
                              </p:par>
                            </p:childTnLst>
                          </p:cTn>
                        </p:par>
                        <p:par>
                          <p:cTn id="23" fill="hold">
                            <p:stCondLst>
                              <p:cond delay="7000"/>
                            </p:stCondLst>
                            <p:childTnLst>
                              <p:par>
                                <p:cTn id="24" presetID="16" presetClass="entr" presetSubtype="21" fill="hold" nodeType="afterEffect">
                                  <p:stCondLst>
                                    <p:cond delay="50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barn(inVertical)">
                                      <p:cBhvr>
                                        <p:cTn id="26" dur="1500"/>
                                        <p:tgtEl>
                                          <p:spTgt spid="13">
                                            <p:txEl>
                                              <p:pRg st="3" end="3"/>
                                            </p:txEl>
                                          </p:spTgt>
                                        </p:tgtEl>
                                      </p:cBhvr>
                                    </p:animEffect>
                                  </p:childTnLst>
                                </p:cTn>
                              </p:par>
                            </p:childTnLst>
                          </p:cTn>
                        </p:par>
                        <p:par>
                          <p:cTn id="27" fill="hold">
                            <p:stCondLst>
                              <p:cond delay="9000"/>
                            </p:stCondLst>
                            <p:childTnLst>
                              <p:par>
                                <p:cTn id="28" presetID="16" presetClass="entr" presetSubtype="21" fill="hold" nodeType="afterEffect">
                                  <p:stCondLst>
                                    <p:cond delay="50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barn(inVertical)">
                                      <p:cBhvr>
                                        <p:cTn id="30" dur="1500"/>
                                        <p:tgtEl>
                                          <p:spTgt spid="13">
                                            <p:txEl>
                                              <p:pRg st="4" end="4"/>
                                            </p:txEl>
                                          </p:spTgt>
                                        </p:tgtEl>
                                      </p:cBhvr>
                                    </p:animEffect>
                                  </p:childTnLst>
                                </p:cTn>
                              </p:par>
                            </p:childTnLst>
                          </p:cTn>
                        </p:par>
                        <p:par>
                          <p:cTn id="31" fill="hold">
                            <p:stCondLst>
                              <p:cond delay="11000"/>
                            </p:stCondLst>
                            <p:childTnLst>
                              <p:par>
                                <p:cTn id="32" presetID="16" presetClass="entr" presetSubtype="21" fill="hold" nodeType="afterEffect">
                                  <p:stCondLst>
                                    <p:cond delay="500"/>
                                  </p:stCondLst>
                                  <p:childTnLst>
                                    <p:set>
                                      <p:cBhvr>
                                        <p:cTn id="33" dur="1" fill="hold">
                                          <p:stCondLst>
                                            <p:cond delay="0"/>
                                          </p:stCondLst>
                                        </p:cTn>
                                        <p:tgtEl>
                                          <p:spTgt spid="13">
                                            <p:txEl>
                                              <p:pRg st="5" end="5"/>
                                            </p:txEl>
                                          </p:spTgt>
                                        </p:tgtEl>
                                        <p:attrNameLst>
                                          <p:attrName>style.visibility</p:attrName>
                                        </p:attrNameLst>
                                      </p:cBhvr>
                                      <p:to>
                                        <p:strVal val="visible"/>
                                      </p:to>
                                    </p:set>
                                    <p:animEffect transition="in" filter="barn(inVertical)">
                                      <p:cBhvr>
                                        <p:cTn id="34" dur="1500"/>
                                        <p:tgtEl>
                                          <p:spTgt spid="13">
                                            <p:txEl>
                                              <p:pRg st="5" end="5"/>
                                            </p:txEl>
                                          </p:spTgt>
                                        </p:tgtEl>
                                      </p:cBhvr>
                                    </p:animEffect>
                                  </p:childTnLst>
                                </p:cTn>
                              </p:par>
                            </p:childTnLst>
                          </p:cTn>
                        </p:par>
                        <p:par>
                          <p:cTn id="35" fill="hold">
                            <p:stCondLst>
                              <p:cond delay="13000"/>
                            </p:stCondLst>
                            <p:childTnLst>
                              <p:par>
                                <p:cTn id="36" presetID="16" presetClass="entr" presetSubtype="21" fill="hold" nodeType="afterEffect">
                                  <p:stCondLst>
                                    <p:cond delay="500"/>
                                  </p:stCondLst>
                                  <p:childTnLst>
                                    <p:set>
                                      <p:cBhvr>
                                        <p:cTn id="37" dur="1" fill="hold">
                                          <p:stCondLst>
                                            <p:cond delay="0"/>
                                          </p:stCondLst>
                                        </p:cTn>
                                        <p:tgtEl>
                                          <p:spTgt spid="13">
                                            <p:txEl>
                                              <p:pRg st="6" end="6"/>
                                            </p:txEl>
                                          </p:spTgt>
                                        </p:tgtEl>
                                        <p:attrNameLst>
                                          <p:attrName>style.visibility</p:attrName>
                                        </p:attrNameLst>
                                      </p:cBhvr>
                                      <p:to>
                                        <p:strVal val="visible"/>
                                      </p:to>
                                    </p:set>
                                    <p:animEffect transition="in" filter="barn(inVertical)">
                                      <p:cBhvr>
                                        <p:cTn id="38" dur="1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2590800"/>
            <a:ext cx="4114799" cy="3816429"/>
          </a:xfrm>
          <a:prstGeom prst="rect">
            <a:avLst/>
          </a:prstGeom>
          <a:ln w="38100">
            <a:solidFill>
              <a:schemeClr val="tx2">
                <a:lumMod val="60000"/>
                <a:lumOff val="40000"/>
              </a:schemeClr>
            </a:solidFill>
          </a:ln>
          <a:scene3d>
            <a:camera prst="orthographicFront"/>
            <a:lightRig rig="threePt" dir="t"/>
          </a:scene3d>
          <a:sp3d>
            <a:bevelT w="139700" prst="cross"/>
          </a:sp3d>
        </p:spPr>
        <p:txBody>
          <a:bodyPr wrap="square">
            <a:spAutoFit/>
          </a:bodyPr>
          <a:lstStyle/>
          <a:p>
            <a:pPr marL="285750" lvl="0" indent="-285750">
              <a:buFont typeface="Arial" panose="020B0604020202020204" pitchFamily="34" charset="0"/>
              <a:buChar char="•"/>
            </a:pPr>
            <a:r>
              <a:rPr lang="en-US" sz="2200" dirty="0"/>
              <a:t>Unlimited Talk, Text and Data starting as low as $35 per month</a:t>
            </a:r>
          </a:p>
          <a:p>
            <a:pPr marL="285750" lvl="0" indent="-285750">
              <a:buFont typeface="Arial" panose="020B0604020202020204" pitchFamily="34" charset="0"/>
              <a:buChar char="•"/>
            </a:pPr>
            <a:r>
              <a:rPr lang="en-US" sz="2200" dirty="0"/>
              <a:t>Single or Family &amp; Friends Plans with Unlimited Talk, Text and </a:t>
            </a:r>
            <a:r>
              <a:rPr lang="en-US" sz="2200" dirty="0" smtClean="0"/>
              <a:t>Data</a:t>
            </a:r>
          </a:p>
          <a:p>
            <a:pPr marL="285750" indent="-285750">
              <a:buFont typeface="Arial" panose="020B0604020202020204" pitchFamily="34" charset="0"/>
              <a:buChar char="•"/>
            </a:pPr>
            <a:r>
              <a:rPr lang="en-US" sz="2200" dirty="0"/>
              <a:t>Pay-As-You-Go Airtime Cards will only work with Basic Phones not with </a:t>
            </a:r>
            <a:r>
              <a:rPr lang="en-US" sz="2200" dirty="0" smtClean="0"/>
              <a:t>Smartphones</a:t>
            </a:r>
          </a:p>
          <a:p>
            <a:pPr marL="285750" indent="-285750">
              <a:buFont typeface="Arial" panose="020B0604020202020204" pitchFamily="34" charset="0"/>
              <a:buChar char="•"/>
            </a:pPr>
            <a:r>
              <a:rPr lang="en-US" sz="2200" dirty="0" smtClean="0"/>
              <a:t>Great 4-Line Family plans with 5 GB each per line for $170</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28052978"/>
              </p:ext>
            </p:extLst>
          </p:nvPr>
        </p:nvGraphicFramePr>
        <p:xfrm>
          <a:off x="4724400" y="4164330"/>
          <a:ext cx="2186214" cy="1703070"/>
        </p:xfrm>
        <a:graphic>
          <a:graphicData uri="http://schemas.openxmlformats.org/drawingml/2006/table">
            <a:tbl>
              <a:tblPr>
                <a:tableStyleId>{2D5ABB26-0587-4C30-8999-92F81FD0307C}</a:tableStyleId>
              </a:tblPr>
              <a:tblGrid>
                <a:gridCol w="2186214"/>
              </a:tblGrid>
              <a:tr h="38100">
                <a:tc>
                  <a:txBody>
                    <a:bodyPr/>
                    <a:lstStyle/>
                    <a:p>
                      <a:pPr algn="ctr" fontAlgn="b"/>
                      <a:r>
                        <a:rPr lang="en-US" sz="1800" b="1" i="0" u="none" strike="noStrike" dirty="0" smtClean="0">
                          <a:effectLst/>
                          <a:latin typeface="Adobe Devanagari" pitchFamily="18" charset="0"/>
                          <a:cs typeface="Adobe Devanagari" pitchFamily="18" charset="0"/>
                        </a:rPr>
                        <a:t>300 Minutes $25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1000 Minutes $30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1 GB </a:t>
                      </a:r>
                      <a:r>
                        <a:rPr lang="en-US" sz="1800" b="1" i="0" u="none" strike="noStrike" dirty="0">
                          <a:effectLst/>
                          <a:latin typeface="Adobe Devanagari" pitchFamily="18" charset="0"/>
                          <a:cs typeface="Adobe Devanagari" pitchFamily="18" charset="0"/>
                        </a:rPr>
                        <a:t>Data $20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2.5 GB </a:t>
                      </a:r>
                      <a:r>
                        <a:rPr lang="en-US" sz="1800" b="1" i="0" u="none" strike="noStrike" dirty="0">
                          <a:effectLst/>
                          <a:latin typeface="Adobe Devanagari" pitchFamily="18" charset="0"/>
                          <a:cs typeface="Adobe Devanagari" pitchFamily="18" charset="0"/>
                        </a:rPr>
                        <a:t>$30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500 MB </a:t>
                      </a:r>
                      <a:r>
                        <a:rPr lang="en-US" sz="1800" b="1" i="0" u="none" strike="noStrike" dirty="0">
                          <a:effectLst/>
                          <a:latin typeface="Adobe Devanagari" pitchFamily="18" charset="0"/>
                          <a:cs typeface="Adobe Devanagari" pitchFamily="18" charset="0"/>
                        </a:rPr>
                        <a:t>Data $10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5 GB </a:t>
                      </a:r>
                      <a:r>
                        <a:rPr lang="en-US" sz="1800" b="1" i="0" u="none" strike="noStrike" dirty="0">
                          <a:effectLst/>
                          <a:latin typeface="Adobe Devanagari" pitchFamily="18" charset="0"/>
                          <a:cs typeface="Adobe Devanagari" pitchFamily="18" charset="0"/>
                        </a:rPr>
                        <a:t>$50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bl>
          </a:graphicData>
        </a:graphic>
      </p:graphicFrame>
      <p:grpSp>
        <p:nvGrpSpPr>
          <p:cNvPr id="6" name="Group 5"/>
          <p:cNvGrpSpPr/>
          <p:nvPr/>
        </p:nvGrpSpPr>
        <p:grpSpPr>
          <a:xfrm>
            <a:off x="76200" y="76200"/>
            <a:ext cx="8991600" cy="6705600"/>
            <a:chOff x="76200" y="76200"/>
            <a:chExt cx="8991600" cy="6705600"/>
          </a:xfrm>
        </p:grpSpPr>
        <p:pic>
          <p:nvPicPr>
            <p:cNvPr id="7" name="Picture 6"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8" name="Picture 7"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9" name="Rectangle 8"/>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066800"/>
            <a:ext cx="2836591" cy="1274523"/>
          </a:xfrm>
          <a:prstGeom prst="rect">
            <a:avLst/>
          </a:prstGeom>
        </p:spPr>
      </p:pic>
      <p:sp>
        <p:nvSpPr>
          <p:cNvPr id="11" name="TextBox 10"/>
          <p:cNvSpPr txBox="1"/>
          <p:nvPr/>
        </p:nvSpPr>
        <p:spPr>
          <a:xfrm>
            <a:off x="5908158" y="3607713"/>
            <a:ext cx="2169042" cy="430887"/>
          </a:xfrm>
          <a:prstGeom prst="rect">
            <a:avLst/>
          </a:prstGeom>
          <a:noFill/>
        </p:spPr>
        <p:txBody>
          <a:bodyPr wrap="square" rtlCol="0">
            <a:spAutoFit/>
          </a:bodyPr>
          <a:lstStyle/>
          <a:p>
            <a:pPr algn="ctr"/>
            <a:r>
              <a:rPr lang="en-US" sz="2200" b="1" u="sng" dirty="0" smtClean="0">
                <a:effectLst>
                  <a:outerShdw blurRad="38100" dist="38100" dir="2700000" algn="tl">
                    <a:srgbClr val="000000">
                      <a:alpha val="43137"/>
                    </a:srgbClr>
                  </a:outerShdw>
                </a:effectLst>
              </a:rPr>
              <a:t>12 Airtime Plans</a:t>
            </a:r>
          </a:p>
        </p:txBody>
      </p:sp>
      <p:graphicFrame>
        <p:nvGraphicFramePr>
          <p:cNvPr id="4" name="Table 3"/>
          <p:cNvGraphicFramePr>
            <a:graphicFrameLocks noGrp="1"/>
          </p:cNvGraphicFramePr>
          <p:nvPr>
            <p:extLst>
              <p:ext uri="{D42A27DB-BD31-4B8C-83A1-F6EECF244321}">
                <p14:modId xmlns:p14="http://schemas.microsoft.com/office/powerpoint/2010/main" val="1421875360"/>
              </p:ext>
            </p:extLst>
          </p:nvPr>
        </p:nvGraphicFramePr>
        <p:xfrm>
          <a:off x="6934200" y="4164330"/>
          <a:ext cx="2080142" cy="1703070"/>
        </p:xfrm>
        <a:graphic>
          <a:graphicData uri="http://schemas.openxmlformats.org/drawingml/2006/table">
            <a:tbl>
              <a:tblPr>
                <a:tableStyleId>{2D5ABB26-0587-4C30-8999-92F81FD0307C}</a:tableStyleId>
              </a:tblPr>
              <a:tblGrid>
                <a:gridCol w="2080142"/>
              </a:tblGrid>
              <a:tr h="190500">
                <a:tc>
                  <a:txBody>
                    <a:bodyPr/>
                    <a:lstStyle/>
                    <a:p>
                      <a:pPr algn="ctr" fontAlgn="b"/>
                      <a:r>
                        <a:rPr lang="en-US" sz="1800" b="1" i="0" u="none" strike="noStrike" dirty="0" smtClean="0">
                          <a:effectLst/>
                          <a:latin typeface="Adobe Devanagari" pitchFamily="18" charset="0"/>
                          <a:cs typeface="Adobe Devanagari" pitchFamily="18" charset="0"/>
                        </a:rPr>
                        <a:t>Family </a:t>
                      </a:r>
                      <a:r>
                        <a:rPr lang="en-US" sz="1800" b="1" i="0" u="none" strike="noStrike" dirty="0">
                          <a:effectLst/>
                          <a:latin typeface="Adobe Devanagari" pitchFamily="18" charset="0"/>
                          <a:cs typeface="Adobe Devanagari" pitchFamily="18" charset="0"/>
                        </a:rPr>
                        <a:t>Plan $75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Family </a:t>
                      </a:r>
                      <a:r>
                        <a:rPr lang="en-US" sz="1800" b="1" i="0" u="none" strike="noStrike" dirty="0">
                          <a:effectLst/>
                          <a:latin typeface="Adobe Devanagari" pitchFamily="18" charset="0"/>
                          <a:cs typeface="Adobe Devanagari" pitchFamily="18" charset="0"/>
                        </a:rPr>
                        <a:t>Plan $90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Unlimited </a:t>
                      </a:r>
                      <a:r>
                        <a:rPr lang="en-US" sz="1800" b="1" i="0" u="none" strike="noStrike" dirty="0">
                          <a:effectLst/>
                          <a:latin typeface="Adobe Devanagari" pitchFamily="18" charset="0"/>
                          <a:cs typeface="Adobe Devanagari" pitchFamily="18" charset="0"/>
                        </a:rPr>
                        <a:t>$35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Unlimited </a:t>
                      </a:r>
                      <a:r>
                        <a:rPr lang="en-US" sz="1800" b="1" i="0" u="none" strike="noStrike" dirty="0">
                          <a:effectLst/>
                          <a:latin typeface="Adobe Devanagari" pitchFamily="18" charset="0"/>
                          <a:cs typeface="Adobe Devanagari" pitchFamily="18" charset="0"/>
                        </a:rPr>
                        <a:t>$50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i="0" u="none" strike="noStrike" dirty="0" smtClean="0">
                          <a:effectLst/>
                          <a:latin typeface="Adobe Devanagari" pitchFamily="18" charset="0"/>
                          <a:cs typeface="Adobe Devanagari" pitchFamily="18" charset="0"/>
                        </a:rPr>
                        <a:t>Unlimited </a:t>
                      </a:r>
                      <a:r>
                        <a:rPr lang="en-US" sz="1800" b="1" i="0" u="none" strike="noStrike" dirty="0">
                          <a:effectLst/>
                          <a:latin typeface="Adobe Devanagari" pitchFamily="18" charset="0"/>
                          <a:cs typeface="Adobe Devanagari" pitchFamily="18" charset="0"/>
                        </a:rPr>
                        <a:t>$65</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200025">
                <a:tc>
                  <a:txBody>
                    <a:bodyPr/>
                    <a:lstStyle/>
                    <a:p>
                      <a:pPr algn="ctr" fontAlgn="b"/>
                      <a:r>
                        <a:rPr lang="en-US" sz="1800" b="1" i="0" u="none" strike="noStrike" dirty="0" smtClean="0">
                          <a:effectLst/>
                          <a:latin typeface="Adobe Devanagari" pitchFamily="18" charset="0"/>
                          <a:cs typeface="Adobe Devanagari" pitchFamily="18" charset="0"/>
                        </a:rPr>
                        <a:t>Unlimited </a:t>
                      </a:r>
                      <a:r>
                        <a:rPr lang="en-US" sz="1800" b="1" i="0" u="none" strike="noStrike" dirty="0">
                          <a:effectLst/>
                          <a:latin typeface="Adobe Devanagari" pitchFamily="18" charset="0"/>
                          <a:cs typeface="Adobe Devanagari" pitchFamily="18" charset="0"/>
                        </a:rPr>
                        <a:t>$40</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bl>
          </a:graphicData>
        </a:graphic>
      </p:graphicFrame>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979" y="914400"/>
            <a:ext cx="2362199" cy="2362199"/>
          </a:xfrm>
          <a:prstGeom prst="rect">
            <a:avLst/>
          </a:prstGeom>
        </p:spPr>
      </p:pic>
    </p:spTree>
    <p:extLst>
      <p:ext uri="{BB962C8B-B14F-4D97-AF65-F5344CB8AC3E}">
        <p14:creationId xmlns:p14="http://schemas.microsoft.com/office/powerpoint/2010/main" val="35738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6" presetClass="entr" presetSubtype="16"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1500"/>
                                        <p:tgtEl>
                                          <p:spTgt spid="2">
                                            <p:txEl>
                                              <p:pRg st="0" end="0"/>
                                            </p:txEl>
                                          </p:spTgt>
                                        </p:tgtEl>
                                      </p:cBhvr>
                                    </p:animEffect>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circle(in)">
                                      <p:cBhvr>
                                        <p:cTn id="16" dur="1500"/>
                                        <p:tgtEl>
                                          <p:spTgt spid="2">
                                            <p:txEl>
                                              <p:pRg st="1" end="1"/>
                                            </p:txEl>
                                          </p:spTgt>
                                        </p:tgtEl>
                                      </p:cBhvr>
                                    </p:animEffect>
                                  </p:childTnLst>
                                </p:cTn>
                              </p:par>
                            </p:childTnLst>
                          </p:cTn>
                        </p:par>
                        <p:par>
                          <p:cTn id="17" fill="hold">
                            <p:stCondLst>
                              <p:cond delay="3000"/>
                            </p:stCondLst>
                            <p:childTnLst>
                              <p:par>
                                <p:cTn id="18" presetID="6" presetClass="entr" presetSubtype="16"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circle(in)">
                                      <p:cBhvr>
                                        <p:cTn id="20" dur="1500"/>
                                        <p:tgtEl>
                                          <p:spTgt spid="2">
                                            <p:txEl>
                                              <p:pRg st="2" end="2"/>
                                            </p:txEl>
                                          </p:spTgt>
                                        </p:tgtEl>
                                      </p:cBhvr>
                                    </p:animEffect>
                                  </p:childTnLst>
                                </p:cTn>
                              </p:par>
                            </p:childTnLst>
                          </p:cTn>
                        </p:par>
                        <p:par>
                          <p:cTn id="21" fill="hold">
                            <p:stCondLst>
                              <p:cond delay="4500"/>
                            </p:stCondLst>
                            <p:childTnLst>
                              <p:par>
                                <p:cTn id="22" presetID="6" presetClass="entr" presetSubtype="16"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circle(in)">
                                      <p:cBhvr>
                                        <p:cTn id="24" dur="1500"/>
                                        <p:tgtEl>
                                          <p:spTgt spid="2">
                                            <p:txEl>
                                              <p:pRg st="3" end="3"/>
                                            </p:txEl>
                                          </p:spTgt>
                                        </p:tgtEl>
                                      </p:cBhvr>
                                    </p:animEffect>
                                  </p:childTnLst>
                                </p:cTn>
                              </p:par>
                            </p:childTnLst>
                          </p:cTn>
                        </p:par>
                        <p:par>
                          <p:cTn id="25" fill="hold">
                            <p:stCondLst>
                              <p:cond delay="6000"/>
                            </p:stCondLst>
                            <p:childTnLst>
                              <p:par>
                                <p:cTn id="26" presetID="42" presetClass="entr" presetSubtype="0" fill="hold" nodeType="afterEffect">
                                  <p:stCondLst>
                                    <p:cond delay="50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7500"/>
                            </p:stCondLst>
                            <p:childTnLst>
                              <p:par>
                                <p:cTn id="32" presetID="16" presetClass="entr" presetSubtype="21" fill="hold" nodeType="afterEffect">
                                  <p:stCondLst>
                                    <p:cond delay="50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1000"/>
                                        <p:tgtEl>
                                          <p:spTgt spid="5"/>
                                        </p:tgtEl>
                                      </p:cBhvr>
                                    </p:animEffect>
                                  </p:childTnLst>
                                </p:cTn>
                              </p:par>
                            </p:childTnLst>
                          </p:cTn>
                        </p:par>
                        <p:par>
                          <p:cTn id="35" fill="hold">
                            <p:stCondLst>
                              <p:cond delay="9000"/>
                            </p:stCondLst>
                            <p:childTnLst>
                              <p:par>
                                <p:cTn id="36" presetID="16" presetClass="entr" presetSubtype="21" fill="hold" nodeType="afterEffect">
                                  <p:stCondLst>
                                    <p:cond delay="50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0" name="Title 1"/>
          <p:cNvSpPr>
            <a:spLocks noGrp="1"/>
          </p:cNvSpPr>
          <p:nvPr>
            <p:ph type="title"/>
          </p:nvPr>
        </p:nvSpPr>
        <p:spPr>
          <a:xfrm>
            <a:off x="457200" y="274638"/>
            <a:ext cx="8229600" cy="1143000"/>
          </a:xfrm>
        </p:spPr>
        <p:txBody>
          <a:bodyPr/>
          <a:lstStyle/>
          <a:p>
            <a:r>
              <a:rPr lang="en-US" b="1" dirty="0" smtClean="0"/>
              <a:t>Plans Overview</a:t>
            </a:r>
            <a:endParaRPr lang="en-US" b="1" dirty="0"/>
          </a:p>
        </p:txBody>
      </p:sp>
      <p:pic>
        <p:nvPicPr>
          <p:cNvPr id="14" name="Picture 13"/>
          <p:cNvPicPr>
            <a:picLocks/>
          </p:cNvPicPr>
          <p:nvPr/>
        </p:nvPicPr>
        <p:blipFill>
          <a:blip r:embed="rId3">
            <a:extLst>
              <a:ext uri="{28A0092B-C50C-407E-A947-70E740481C1C}">
                <a14:useLocalDpi xmlns:a14="http://schemas.microsoft.com/office/drawing/2010/main" val="0"/>
              </a:ext>
            </a:extLst>
          </a:blip>
          <a:stretch>
            <a:fillRect/>
          </a:stretch>
        </p:blipFill>
        <p:spPr>
          <a:xfrm>
            <a:off x="1926336" y="1905000"/>
            <a:ext cx="1426464" cy="1828800"/>
          </a:xfrm>
          <a:prstGeom prst="rect">
            <a:avLst/>
          </a:prstGeom>
        </p:spPr>
      </p:pic>
      <p:pic>
        <p:nvPicPr>
          <p:cNvPr id="15" name="Picture 14"/>
          <p:cNvPicPr>
            <a:picLocks/>
          </p:cNvPicPr>
          <p:nvPr/>
        </p:nvPicPr>
        <p:blipFill>
          <a:blip r:embed="rId4">
            <a:extLst>
              <a:ext uri="{28A0092B-C50C-407E-A947-70E740481C1C}">
                <a14:useLocalDpi xmlns:a14="http://schemas.microsoft.com/office/drawing/2010/main" val="0"/>
              </a:ext>
            </a:extLst>
          </a:blip>
          <a:stretch>
            <a:fillRect/>
          </a:stretch>
        </p:blipFill>
        <p:spPr>
          <a:xfrm>
            <a:off x="304800" y="1905000"/>
            <a:ext cx="1426464" cy="1828800"/>
          </a:xfrm>
          <a:prstGeom prst="rect">
            <a:avLst/>
          </a:prstGeom>
        </p:spPr>
      </p:pic>
      <p:pic>
        <p:nvPicPr>
          <p:cNvPr id="16" name="Picture 15"/>
          <p:cNvPicPr>
            <a:picLocks/>
          </p:cNvPicPr>
          <p:nvPr/>
        </p:nvPicPr>
        <p:blipFill>
          <a:blip r:embed="rId5">
            <a:extLst>
              <a:ext uri="{28A0092B-C50C-407E-A947-70E740481C1C}">
                <a14:useLocalDpi xmlns:a14="http://schemas.microsoft.com/office/drawing/2010/main" val="0"/>
              </a:ext>
            </a:extLst>
          </a:blip>
          <a:stretch>
            <a:fillRect/>
          </a:stretch>
        </p:blipFill>
        <p:spPr>
          <a:xfrm>
            <a:off x="3581400" y="1905000"/>
            <a:ext cx="1426464" cy="1828800"/>
          </a:xfrm>
          <a:prstGeom prst="rect">
            <a:avLst/>
          </a:prstGeom>
        </p:spPr>
      </p:pic>
      <p:pic>
        <p:nvPicPr>
          <p:cNvPr id="17" name="Picture 16"/>
          <p:cNvPicPr>
            <a:picLocks/>
          </p:cNvPicPr>
          <p:nvPr/>
        </p:nvPicPr>
        <p:blipFill>
          <a:blip r:embed="rId6">
            <a:extLst>
              <a:ext uri="{28A0092B-C50C-407E-A947-70E740481C1C}">
                <a14:useLocalDpi xmlns:a14="http://schemas.microsoft.com/office/drawing/2010/main" val="0"/>
              </a:ext>
            </a:extLst>
          </a:blip>
          <a:stretch>
            <a:fillRect/>
          </a:stretch>
        </p:blipFill>
        <p:spPr>
          <a:xfrm>
            <a:off x="5029200" y="4572000"/>
            <a:ext cx="1426464" cy="1828800"/>
          </a:xfrm>
          <a:prstGeom prst="rect">
            <a:avLst/>
          </a:prstGeom>
        </p:spPr>
      </p:pic>
      <p:pic>
        <p:nvPicPr>
          <p:cNvPr id="18" name="Picture 17"/>
          <p:cNvPicPr>
            <a:picLocks/>
          </p:cNvPicPr>
          <p:nvPr/>
        </p:nvPicPr>
        <p:blipFill>
          <a:blip r:embed="rId7">
            <a:extLst>
              <a:ext uri="{28A0092B-C50C-407E-A947-70E740481C1C}">
                <a14:useLocalDpi xmlns:a14="http://schemas.microsoft.com/office/drawing/2010/main" val="0"/>
              </a:ext>
            </a:extLst>
          </a:blip>
          <a:stretch>
            <a:fillRect/>
          </a:stretch>
        </p:blipFill>
        <p:spPr>
          <a:xfrm>
            <a:off x="6629400" y="4572000"/>
            <a:ext cx="1426464" cy="1828800"/>
          </a:xfrm>
          <a:prstGeom prst="rect">
            <a:avLst/>
          </a:prstGeom>
        </p:spPr>
      </p:pic>
      <p:pic>
        <p:nvPicPr>
          <p:cNvPr id="19" name="Picture 18"/>
          <p:cNvPicPr>
            <a:picLocks/>
          </p:cNvPicPr>
          <p:nvPr/>
        </p:nvPicPr>
        <p:blipFill>
          <a:blip r:embed="rId8">
            <a:extLst>
              <a:ext uri="{28A0092B-C50C-407E-A947-70E740481C1C}">
                <a14:useLocalDpi xmlns:a14="http://schemas.microsoft.com/office/drawing/2010/main" val="0"/>
              </a:ext>
            </a:extLst>
          </a:blip>
          <a:stretch>
            <a:fillRect/>
          </a:stretch>
        </p:blipFill>
        <p:spPr>
          <a:xfrm>
            <a:off x="5257800" y="1905000"/>
            <a:ext cx="1426464" cy="1828800"/>
          </a:xfrm>
          <a:prstGeom prst="rect">
            <a:avLst/>
          </a:prstGeom>
        </p:spPr>
      </p:pic>
      <p:sp>
        <p:nvSpPr>
          <p:cNvPr id="20" name="TextBox 19"/>
          <p:cNvSpPr txBox="1"/>
          <p:nvPr/>
        </p:nvSpPr>
        <p:spPr>
          <a:xfrm>
            <a:off x="2133600" y="5130225"/>
            <a:ext cx="2715768" cy="584775"/>
          </a:xfrm>
          <a:prstGeom prst="rect">
            <a:avLst/>
          </a:prstGeom>
          <a:noFill/>
        </p:spPr>
        <p:txBody>
          <a:bodyPr wrap="square" rtlCol="0">
            <a:spAutoFit/>
          </a:bodyPr>
          <a:lstStyle/>
          <a:p>
            <a:pPr algn="ctr"/>
            <a:r>
              <a:rPr lang="en-US" sz="3200" b="1" i="1" dirty="0" smtClean="0">
                <a:effectLst>
                  <a:outerShdw blurRad="38100" dist="38100" dir="2700000" algn="tl">
                    <a:srgbClr val="000000">
                      <a:alpha val="43137"/>
                    </a:srgbClr>
                  </a:outerShdw>
                </a:effectLst>
              </a:rPr>
              <a:t>…Family Plans</a:t>
            </a:r>
            <a:endParaRPr lang="en-US" sz="3200" b="1" i="1" dirty="0">
              <a:effectLst>
                <a:outerShdw blurRad="38100" dist="38100" dir="2700000" algn="tl">
                  <a:srgbClr val="000000">
                    <a:alpha val="43137"/>
                  </a:srgbClr>
                </a:outerShdw>
              </a:effectLst>
            </a:endParaRPr>
          </a:p>
        </p:txBody>
      </p:sp>
      <p:sp>
        <p:nvSpPr>
          <p:cNvPr id="21" name="TextBox 20"/>
          <p:cNvSpPr txBox="1"/>
          <p:nvPr/>
        </p:nvSpPr>
        <p:spPr>
          <a:xfrm>
            <a:off x="6705600" y="2199382"/>
            <a:ext cx="2307336" cy="1077218"/>
          </a:xfrm>
          <a:prstGeom prst="rect">
            <a:avLst/>
          </a:prstGeom>
          <a:noFill/>
        </p:spPr>
        <p:txBody>
          <a:bodyPr wrap="square" rtlCol="0">
            <a:spAutoFit/>
          </a:bodyPr>
          <a:lstStyle/>
          <a:p>
            <a:pPr algn="ctr"/>
            <a:r>
              <a:rPr lang="en-US" sz="3200" b="1" i="1" dirty="0" smtClean="0">
                <a:effectLst>
                  <a:outerShdw blurRad="38100" dist="38100" dir="2700000" algn="tl">
                    <a:srgbClr val="000000">
                      <a:alpha val="43137"/>
                    </a:srgbClr>
                  </a:outerShdw>
                </a:effectLst>
              </a:rPr>
              <a:t>Unlimited </a:t>
            </a:r>
          </a:p>
          <a:p>
            <a:pPr algn="ctr"/>
            <a:r>
              <a:rPr lang="en-US" sz="3200" b="1" i="1" dirty="0" smtClean="0">
                <a:effectLst>
                  <a:outerShdw blurRad="38100" dist="38100" dir="2700000" algn="tl">
                    <a:srgbClr val="000000">
                      <a:alpha val="43137"/>
                    </a:srgbClr>
                  </a:outerShdw>
                </a:effectLst>
              </a:rPr>
              <a:t>Plans</a:t>
            </a:r>
            <a:endParaRPr lang="en-US"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9623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33400"/>
            <a:ext cx="8305800" cy="1077218"/>
          </a:xfrm>
          <a:prstGeom prst="rect">
            <a:avLst/>
          </a:prstGeom>
          <a:noFill/>
        </p:spPr>
        <p:txBody>
          <a:bodyPr wrap="square" rtlCol="0">
            <a:spAutoFit/>
          </a:bodyPr>
          <a:lstStyle/>
          <a:p>
            <a:pPr lvl="0" algn="ctr"/>
            <a:r>
              <a:rPr lang="en-US" sz="3200" b="1" dirty="0" smtClean="0"/>
              <a:t>6. And 5th </a:t>
            </a:r>
            <a:r>
              <a:rPr lang="en-US" sz="3200" b="1" dirty="0"/>
              <a:t>largest overall provider</a:t>
            </a:r>
            <a:r>
              <a:rPr lang="en-US" sz="3200" dirty="0"/>
              <a:t> in the U.S. </a:t>
            </a:r>
            <a:r>
              <a:rPr lang="en-US" sz="3200" b="1" u="sng" dirty="0"/>
              <a:t>with 10 brands </a:t>
            </a:r>
            <a:r>
              <a:rPr lang="en-US" sz="3200" dirty="0"/>
              <a:t>and over </a:t>
            </a:r>
            <a:r>
              <a:rPr lang="en-US" sz="3200" b="1" dirty="0">
                <a:effectLst>
                  <a:outerShdw blurRad="38100" dist="38100" dir="2700000" algn="tl">
                    <a:srgbClr val="000000">
                      <a:alpha val="43137"/>
                    </a:srgbClr>
                  </a:outerShdw>
                </a:effectLst>
              </a:rPr>
              <a:t>26.5 Million </a:t>
            </a:r>
            <a:r>
              <a:rPr lang="en-US" sz="3200" b="1" dirty="0" smtClean="0">
                <a:effectLst>
                  <a:outerShdw blurRad="38100" dist="38100" dir="2700000" algn="tl">
                    <a:srgbClr val="000000">
                      <a:alpha val="43137"/>
                    </a:srgbClr>
                  </a:outerShdw>
                </a:effectLst>
              </a:rPr>
              <a:t>customers.</a:t>
            </a:r>
            <a:endParaRPr lang="en-US" sz="32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08" y="2074275"/>
            <a:ext cx="1919592" cy="87021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455" y="2612569"/>
            <a:ext cx="2355291" cy="54963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154" y="3470415"/>
            <a:ext cx="1798002" cy="4635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2000162"/>
            <a:ext cx="1676400" cy="9018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5220" y="3189514"/>
            <a:ext cx="1634471" cy="117681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425" y="4729970"/>
            <a:ext cx="2536615" cy="67600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600" y="3702209"/>
            <a:ext cx="1630090" cy="118122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53774" y="4379576"/>
            <a:ext cx="1981200" cy="769000"/>
          </a:xfrm>
          <a:prstGeom prst="rect">
            <a:avLst/>
          </a:prstGeom>
        </p:spPr>
      </p:pic>
      <p:pic>
        <p:nvPicPr>
          <p:cNvPr id="13" name="image50.jpeg"/>
          <p:cNvPicPr/>
          <p:nvPr/>
        </p:nvPicPr>
        <p:blipFill>
          <a:blip r:embed="rId10" cstate="print"/>
          <a:stretch>
            <a:fillRect/>
          </a:stretch>
        </p:blipFill>
        <p:spPr>
          <a:xfrm>
            <a:off x="2032313" y="5775266"/>
            <a:ext cx="1777687" cy="549333"/>
          </a:xfrm>
          <a:prstGeom prst="rect">
            <a:avLst/>
          </a:prstGeom>
        </p:spPr>
      </p:pic>
      <p:pic>
        <p:nvPicPr>
          <p:cNvPr id="14" name="Picture 2" descr="Image result for walmart family mobil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90700" y="5148576"/>
            <a:ext cx="2124500" cy="119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5768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4">
                                            <p:txEl>
                                              <p:pRg st="0" end="0"/>
                                            </p:txEl>
                                          </p:spTgt>
                                        </p:tgtEl>
                                      </p:cBhvr>
                                    </p:animEffect>
                                  </p:childTnLst>
                                </p:cTn>
                              </p:par>
                              <p:par>
                                <p:cTn id="11" presetID="26" presetClass="emph" presetSubtype="0" fill="hold" nodeType="withEffect">
                                  <p:stCondLst>
                                    <p:cond delay="750"/>
                                  </p:stCondLst>
                                  <p:childTnLst>
                                    <p:animEffect transition="out" filter="fade">
                                      <p:cBhvr>
                                        <p:cTn id="12" dur="750" tmFilter="0, 0; .2, .5; .8, .5; 1, 0"/>
                                        <p:tgtEl>
                                          <p:spTgt spid="5"/>
                                        </p:tgtEl>
                                      </p:cBhvr>
                                    </p:animEffect>
                                    <p:animScale>
                                      <p:cBhvr>
                                        <p:cTn id="13" dur="375" autoRev="1" fill="hold"/>
                                        <p:tgtEl>
                                          <p:spTgt spid="5"/>
                                        </p:tgtEl>
                                      </p:cBhvr>
                                      <p:by x="105000" y="105000"/>
                                    </p:animScale>
                                  </p:childTnLst>
                                </p:cTn>
                              </p:par>
                            </p:childTnLst>
                          </p:cTn>
                        </p:par>
                        <p:par>
                          <p:cTn id="14" fill="hold">
                            <p:stCondLst>
                              <p:cond delay="2500"/>
                            </p:stCondLst>
                            <p:childTnLst>
                              <p:par>
                                <p:cTn id="15" presetID="26" presetClass="emph" presetSubtype="0" fill="hold" nodeType="afterEffect">
                                  <p:stCondLst>
                                    <p:cond delay="0"/>
                                  </p:stCondLst>
                                  <p:childTnLst>
                                    <p:animEffect transition="out" filter="fade">
                                      <p:cBhvr>
                                        <p:cTn id="16" dur="1000" tmFilter="0, 0; .2, .5; .8, .5; 1, 0"/>
                                        <p:tgtEl>
                                          <p:spTgt spid="6"/>
                                        </p:tgtEl>
                                      </p:cBhvr>
                                    </p:animEffect>
                                    <p:animScale>
                                      <p:cBhvr>
                                        <p:cTn id="17" dur="500" autoRev="1" fill="hold"/>
                                        <p:tgtEl>
                                          <p:spTgt spid="6"/>
                                        </p:tgtEl>
                                      </p:cBhvr>
                                      <p:by x="105000" y="105000"/>
                                    </p:animScale>
                                  </p:childTnLst>
                                </p:cTn>
                              </p:par>
                            </p:childTnLst>
                          </p:cTn>
                        </p:par>
                        <p:par>
                          <p:cTn id="18" fill="hold">
                            <p:stCondLst>
                              <p:cond delay="3500"/>
                            </p:stCondLst>
                            <p:childTnLst>
                              <p:par>
                                <p:cTn id="19" presetID="26" presetClass="emph" presetSubtype="0" fill="hold" nodeType="afterEffect">
                                  <p:stCondLst>
                                    <p:cond delay="0"/>
                                  </p:stCondLst>
                                  <p:childTnLst>
                                    <p:animEffect transition="out" filter="fade">
                                      <p:cBhvr>
                                        <p:cTn id="20" dur="750" tmFilter="0, 0; .2, .5; .8, .5; 1, 0"/>
                                        <p:tgtEl>
                                          <p:spTgt spid="10"/>
                                        </p:tgtEl>
                                      </p:cBhvr>
                                    </p:animEffect>
                                    <p:animScale>
                                      <p:cBhvr>
                                        <p:cTn id="21" dur="375" autoRev="1" fill="hold"/>
                                        <p:tgtEl>
                                          <p:spTgt spid="10"/>
                                        </p:tgtEl>
                                      </p:cBhvr>
                                      <p:by x="105000" y="105000"/>
                                    </p:animScale>
                                  </p:childTnLst>
                                </p:cTn>
                              </p:par>
                              <p:par>
                                <p:cTn id="22" presetID="26" presetClass="emph" presetSubtype="0" fill="hold" nodeType="withEffect">
                                  <p:stCondLst>
                                    <p:cond delay="0"/>
                                  </p:stCondLst>
                                  <p:childTnLst>
                                    <p:animEffect transition="out" filter="fade">
                                      <p:cBhvr>
                                        <p:cTn id="23" dur="750" tmFilter="0, 0; .2, .5; .8, .5; 1, 0"/>
                                        <p:tgtEl>
                                          <p:spTgt spid="12"/>
                                        </p:tgtEl>
                                      </p:cBhvr>
                                    </p:animEffect>
                                    <p:animScale>
                                      <p:cBhvr>
                                        <p:cTn id="24" dur="375" autoRev="1" fill="hold"/>
                                        <p:tgtEl>
                                          <p:spTgt spid="12"/>
                                        </p:tgtEl>
                                      </p:cBhvr>
                                      <p:by x="105000" y="105000"/>
                                    </p:animScale>
                                  </p:childTnLst>
                                </p:cTn>
                              </p:par>
                            </p:childTnLst>
                          </p:cTn>
                        </p:par>
                        <p:par>
                          <p:cTn id="25" fill="hold">
                            <p:stCondLst>
                              <p:cond delay="4250"/>
                            </p:stCondLst>
                            <p:childTnLst>
                              <p:par>
                                <p:cTn id="26" presetID="26" presetClass="emph" presetSubtype="0" fill="hold" nodeType="afterEffect">
                                  <p:stCondLst>
                                    <p:cond delay="0"/>
                                  </p:stCondLst>
                                  <p:childTnLst>
                                    <p:animEffect transition="out" filter="fade">
                                      <p:cBhvr>
                                        <p:cTn id="27" dur="750" tmFilter="0, 0; .2, .5; .8, .5; 1, 0"/>
                                        <p:tgtEl>
                                          <p:spTgt spid="14"/>
                                        </p:tgtEl>
                                      </p:cBhvr>
                                    </p:animEffect>
                                    <p:animScale>
                                      <p:cBhvr>
                                        <p:cTn id="28" dur="375" autoRev="1" fill="hold"/>
                                        <p:tgtEl>
                                          <p:spTgt spid="14"/>
                                        </p:tgtEl>
                                      </p:cBhvr>
                                      <p:by x="105000" y="105000"/>
                                    </p:animScale>
                                  </p:childTnLst>
                                </p:cTn>
                              </p:par>
                            </p:childTnLst>
                          </p:cTn>
                        </p:par>
                        <p:par>
                          <p:cTn id="29" fill="hold">
                            <p:stCondLst>
                              <p:cond delay="5000"/>
                            </p:stCondLst>
                            <p:childTnLst>
                              <p:par>
                                <p:cTn id="30" presetID="26" presetClass="emph" presetSubtype="0" fill="hold" nodeType="afterEffect">
                                  <p:stCondLst>
                                    <p:cond delay="0"/>
                                  </p:stCondLst>
                                  <p:childTnLst>
                                    <p:animEffect transition="out" filter="fade">
                                      <p:cBhvr>
                                        <p:cTn id="31" dur="750" tmFilter="0, 0; .2, .5; .8, .5; 1, 0"/>
                                        <p:tgtEl>
                                          <p:spTgt spid="13"/>
                                        </p:tgtEl>
                                      </p:cBhvr>
                                    </p:animEffect>
                                    <p:animScale>
                                      <p:cBhvr>
                                        <p:cTn id="32" dur="375" autoRev="1" fill="hold"/>
                                        <p:tgtEl>
                                          <p:spTgt spid="13"/>
                                        </p:tgtEl>
                                      </p:cBhvr>
                                      <p:by x="105000" y="105000"/>
                                    </p:animScale>
                                  </p:childTnLst>
                                </p:cTn>
                              </p:par>
                            </p:childTnLst>
                          </p:cTn>
                        </p:par>
                        <p:par>
                          <p:cTn id="33" fill="hold">
                            <p:stCondLst>
                              <p:cond delay="5750"/>
                            </p:stCondLst>
                            <p:childTnLst>
                              <p:par>
                                <p:cTn id="34" presetID="26" presetClass="emph" presetSubtype="0" fill="hold" nodeType="afterEffect">
                                  <p:stCondLst>
                                    <p:cond delay="0"/>
                                  </p:stCondLst>
                                  <p:childTnLst>
                                    <p:animEffect transition="out" filter="fade">
                                      <p:cBhvr>
                                        <p:cTn id="35" dur="750" tmFilter="0, 0; .2, .5; .8, .5; 1, 0"/>
                                        <p:tgtEl>
                                          <p:spTgt spid="11"/>
                                        </p:tgtEl>
                                      </p:cBhvr>
                                    </p:animEffect>
                                    <p:animScale>
                                      <p:cBhvr>
                                        <p:cTn id="36" dur="375" autoRev="1" fill="hold"/>
                                        <p:tgtEl>
                                          <p:spTgt spid="11"/>
                                        </p:tgtEl>
                                      </p:cBhvr>
                                      <p:by x="105000" y="105000"/>
                                    </p:animScale>
                                  </p:childTnLst>
                                </p:cTn>
                              </p:par>
                              <p:par>
                                <p:cTn id="37" presetID="26" presetClass="emph" presetSubtype="0" fill="hold" nodeType="withEffect">
                                  <p:stCondLst>
                                    <p:cond delay="0"/>
                                  </p:stCondLst>
                                  <p:childTnLst>
                                    <p:animEffect transition="out" filter="fade">
                                      <p:cBhvr>
                                        <p:cTn id="38" dur="750" tmFilter="0, 0; .2, .5; .8, .5; 1, 0"/>
                                        <p:tgtEl>
                                          <p:spTgt spid="9"/>
                                        </p:tgtEl>
                                      </p:cBhvr>
                                    </p:animEffect>
                                    <p:animScale>
                                      <p:cBhvr>
                                        <p:cTn id="39" dur="375" autoRev="1" fill="hold"/>
                                        <p:tgtEl>
                                          <p:spTgt spid="9"/>
                                        </p:tgtEl>
                                      </p:cBhvr>
                                      <p:by x="105000" y="105000"/>
                                    </p:animScale>
                                  </p:childTnLst>
                                </p:cTn>
                              </p:par>
                            </p:childTnLst>
                          </p:cTn>
                        </p:par>
                        <p:par>
                          <p:cTn id="40" fill="hold">
                            <p:stCondLst>
                              <p:cond delay="6500"/>
                            </p:stCondLst>
                            <p:childTnLst>
                              <p:par>
                                <p:cTn id="41" presetID="26" presetClass="emph" presetSubtype="0" fill="hold" nodeType="afterEffect">
                                  <p:stCondLst>
                                    <p:cond delay="0"/>
                                  </p:stCondLst>
                                  <p:childTnLst>
                                    <p:animEffect transition="out" filter="fade">
                                      <p:cBhvr>
                                        <p:cTn id="42" dur="750" tmFilter="0, 0; .2, .5; .8, .5; 1, 0"/>
                                        <p:tgtEl>
                                          <p:spTgt spid="8"/>
                                        </p:tgtEl>
                                      </p:cBhvr>
                                    </p:animEffect>
                                    <p:animScale>
                                      <p:cBhvr>
                                        <p:cTn id="43" dur="375" autoRev="1" fill="hold"/>
                                        <p:tgtEl>
                                          <p:spTgt spid="8"/>
                                        </p:tgtEl>
                                      </p:cBhvr>
                                      <p:by x="105000" y="105000"/>
                                    </p:animScale>
                                  </p:childTnLst>
                                </p:cTn>
                              </p:par>
                            </p:childTnLst>
                          </p:cTn>
                        </p:par>
                        <p:par>
                          <p:cTn id="44" fill="hold">
                            <p:stCondLst>
                              <p:cond delay="7250"/>
                            </p:stCondLst>
                            <p:childTnLst>
                              <p:par>
                                <p:cTn id="45" presetID="26" presetClass="emph" presetSubtype="0" fill="hold" nodeType="afterEffect">
                                  <p:stCondLst>
                                    <p:cond delay="0"/>
                                  </p:stCondLst>
                                  <p:childTnLst>
                                    <p:animEffect transition="out" filter="fade">
                                      <p:cBhvr>
                                        <p:cTn id="46" dur="750" tmFilter="0, 0; .2, .5; .8, .5; 1, 0"/>
                                        <p:tgtEl>
                                          <p:spTgt spid="7"/>
                                        </p:tgtEl>
                                      </p:cBhvr>
                                    </p:animEffect>
                                    <p:animScale>
                                      <p:cBhvr>
                                        <p:cTn id="47" dur="37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0" name="Title 1"/>
          <p:cNvSpPr>
            <a:spLocks noGrp="1"/>
          </p:cNvSpPr>
          <p:nvPr>
            <p:ph type="title"/>
          </p:nvPr>
        </p:nvSpPr>
        <p:spPr>
          <a:xfrm>
            <a:off x="457200" y="274638"/>
            <a:ext cx="8229600" cy="1143000"/>
          </a:xfrm>
        </p:spPr>
        <p:txBody>
          <a:bodyPr/>
          <a:lstStyle/>
          <a:p>
            <a:r>
              <a:rPr lang="en-US" b="1" dirty="0" smtClean="0"/>
              <a:t>Data Plans</a:t>
            </a:r>
            <a:endParaRPr lang="en-US" b="1" dirty="0"/>
          </a:p>
        </p:txBody>
      </p:sp>
      <p:pic>
        <p:nvPicPr>
          <p:cNvPr id="8" name="Picture 7"/>
          <p:cNvPicPr>
            <a:picLocks/>
          </p:cNvPicPr>
          <p:nvPr/>
        </p:nvPicPr>
        <p:blipFill>
          <a:blip r:embed="rId3">
            <a:extLst>
              <a:ext uri="{28A0092B-C50C-407E-A947-70E740481C1C}">
                <a14:useLocalDpi xmlns:a14="http://schemas.microsoft.com/office/drawing/2010/main" val="0"/>
              </a:ext>
            </a:extLst>
          </a:blip>
          <a:stretch>
            <a:fillRect/>
          </a:stretch>
        </p:blipFill>
        <p:spPr>
          <a:xfrm>
            <a:off x="402336" y="2057400"/>
            <a:ext cx="1426464" cy="1828800"/>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2002536" y="2079171"/>
            <a:ext cx="1426464" cy="1828800"/>
          </a:xfrm>
          <a:prstGeom prst="rect">
            <a:avLst/>
          </a:prstGeom>
        </p:spPr>
      </p:pic>
      <p:pic>
        <p:nvPicPr>
          <p:cNvPr id="12" name="Picture 11"/>
          <p:cNvPicPr>
            <a:picLocks/>
          </p:cNvPicPr>
          <p:nvPr/>
        </p:nvPicPr>
        <p:blipFill>
          <a:blip r:embed="rId5">
            <a:extLst>
              <a:ext uri="{28A0092B-C50C-407E-A947-70E740481C1C}">
                <a14:useLocalDpi xmlns:a14="http://schemas.microsoft.com/office/drawing/2010/main" val="0"/>
              </a:ext>
            </a:extLst>
          </a:blip>
          <a:stretch>
            <a:fillRect/>
          </a:stretch>
        </p:blipFill>
        <p:spPr>
          <a:xfrm>
            <a:off x="3581400" y="2079171"/>
            <a:ext cx="1426464" cy="1828800"/>
          </a:xfrm>
          <a:prstGeom prst="rect">
            <a:avLst/>
          </a:prstGeom>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5181600" y="2079171"/>
            <a:ext cx="1426464" cy="1828800"/>
          </a:xfrm>
          <a:prstGeom prst="rect">
            <a:avLst/>
          </a:prstGeom>
        </p:spPr>
      </p:pic>
      <p:pic>
        <p:nvPicPr>
          <p:cNvPr id="7170" name="Picture 2" descr="pl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4191000"/>
            <a:ext cx="1308592" cy="18954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l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4191000"/>
            <a:ext cx="1321270" cy="1913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4876800"/>
            <a:ext cx="3810000" cy="584775"/>
          </a:xfrm>
          <a:prstGeom prst="rect">
            <a:avLst/>
          </a:prstGeom>
          <a:noFill/>
        </p:spPr>
        <p:txBody>
          <a:bodyPr wrap="square" rtlCol="0">
            <a:spAutoFit/>
          </a:bodyPr>
          <a:lstStyle/>
          <a:p>
            <a:pPr algn="r"/>
            <a:r>
              <a:rPr lang="en-US" sz="3200" b="1" i="1" dirty="0" smtClean="0">
                <a:effectLst>
                  <a:outerShdw blurRad="38100" dist="38100" dir="2700000" algn="tl">
                    <a:srgbClr val="000000">
                      <a:alpha val="43137"/>
                    </a:srgbClr>
                  </a:outerShdw>
                </a:effectLst>
              </a:rPr>
              <a:t>Pay-As-You-Go Plans</a:t>
            </a:r>
            <a:endParaRPr lang="en-US"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06897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0" name="Title 1"/>
          <p:cNvSpPr>
            <a:spLocks noGrp="1"/>
          </p:cNvSpPr>
          <p:nvPr>
            <p:ph type="title"/>
          </p:nvPr>
        </p:nvSpPr>
        <p:spPr>
          <a:xfrm>
            <a:off x="457200" y="274638"/>
            <a:ext cx="8229600" cy="1143000"/>
          </a:xfrm>
        </p:spPr>
        <p:txBody>
          <a:bodyPr/>
          <a:lstStyle/>
          <a:p>
            <a:r>
              <a:rPr lang="en-US" b="1" dirty="0"/>
              <a:t> 30-Day Unlimited Individual Plans</a:t>
            </a:r>
          </a:p>
        </p:txBody>
      </p:sp>
      <p:graphicFrame>
        <p:nvGraphicFramePr>
          <p:cNvPr id="2" name="Table 1"/>
          <p:cNvGraphicFramePr>
            <a:graphicFrameLocks noGrp="1"/>
          </p:cNvGraphicFramePr>
          <p:nvPr>
            <p:extLst>
              <p:ext uri="{D42A27DB-BD31-4B8C-83A1-F6EECF244321}">
                <p14:modId xmlns:p14="http://schemas.microsoft.com/office/powerpoint/2010/main" val="2915043373"/>
              </p:ext>
            </p:extLst>
          </p:nvPr>
        </p:nvGraphicFramePr>
        <p:xfrm>
          <a:off x="1447800" y="1676400"/>
          <a:ext cx="6248400" cy="2438400"/>
        </p:xfrm>
        <a:graphic>
          <a:graphicData uri="http://schemas.openxmlformats.org/drawingml/2006/table">
            <a:tbl>
              <a:tblPr firstRow="1" firstCol="1" lastRow="1" lastCol="1" bandRow="1" bandCol="1">
                <a:tableStyleId>{2D5ABB26-0587-4C30-8999-92F81FD0307C}</a:tableStyleId>
              </a:tblPr>
              <a:tblGrid>
                <a:gridCol w="1539076"/>
                <a:gridCol w="2287987"/>
                <a:gridCol w="2421337"/>
              </a:tblGrid>
              <a:tr h="457200">
                <a:tc>
                  <a:txBody>
                    <a:bodyPr/>
                    <a:lstStyle/>
                    <a:p>
                      <a:pPr marL="60325" marR="0" indent="57150" algn="ctr">
                        <a:spcBef>
                          <a:spcPts val="940"/>
                        </a:spcBef>
                        <a:spcAft>
                          <a:spcPts val="0"/>
                        </a:spcAft>
                      </a:pPr>
                      <a:r>
                        <a:rPr lang="en-US" sz="1600" b="1" dirty="0">
                          <a:effectLst/>
                        </a:rPr>
                        <a:t>Price</a:t>
                      </a:r>
                      <a:endParaRPr lang="en-US" sz="12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3175" marR="0" algn="ctr">
                        <a:lnSpc>
                          <a:spcPts val="1695"/>
                        </a:lnSpc>
                        <a:spcBef>
                          <a:spcPts val="100"/>
                        </a:spcBef>
                        <a:spcAft>
                          <a:spcPts val="0"/>
                        </a:spcAft>
                      </a:pPr>
                      <a:r>
                        <a:rPr lang="en-US" sz="1600" b="1" dirty="0">
                          <a:effectLst/>
                        </a:rPr>
                        <a:t>Nationwide Talk &amp; Text</a:t>
                      </a:r>
                      <a:endParaRPr lang="en-US" sz="12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137795" marR="137795" algn="ctr">
                        <a:spcBef>
                          <a:spcPts val="940"/>
                        </a:spcBef>
                        <a:spcAft>
                          <a:spcPts val="0"/>
                        </a:spcAft>
                      </a:pPr>
                      <a:r>
                        <a:rPr lang="en-US" sz="1600" b="1" dirty="0">
                          <a:effectLst/>
                        </a:rPr>
                        <a:t>Data</a:t>
                      </a:r>
                      <a:endParaRPr lang="en-US" sz="12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381000">
                <a:tc>
                  <a:txBody>
                    <a:bodyPr/>
                    <a:lstStyle/>
                    <a:p>
                      <a:pPr marL="200660" marR="0" indent="-191770" algn="ctr">
                        <a:spcBef>
                          <a:spcPts val="485"/>
                        </a:spcBef>
                        <a:spcAft>
                          <a:spcPts val="0"/>
                        </a:spcAft>
                      </a:pPr>
                      <a:r>
                        <a:rPr lang="en-US" sz="1600" dirty="0">
                          <a:effectLst/>
                        </a:rPr>
                        <a:t>$35</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marR="0" algn="ctr">
                        <a:spcBef>
                          <a:spcPts val="830"/>
                        </a:spcBef>
                        <a:spcAft>
                          <a:spcPts val="0"/>
                        </a:spcAft>
                      </a:pPr>
                      <a:r>
                        <a:rPr lang="en-US" sz="1600" dirty="0">
                          <a:effectLst/>
                        </a:rPr>
                        <a:t>Unlimited</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7795" marR="137795" algn="ctr">
                        <a:spcBef>
                          <a:spcPts val="830"/>
                        </a:spcBef>
                        <a:spcAft>
                          <a:spcPts val="0"/>
                        </a:spcAft>
                      </a:pPr>
                      <a:r>
                        <a:rPr lang="en-US" sz="1600" dirty="0">
                          <a:effectLst/>
                        </a:rPr>
                        <a:t>500 MB High Speeds then 2G</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marL="200660" marR="0" indent="-191770" algn="ctr">
                        <a:spcBef>
                          <a:spcPts val="485"/>
                        </a:spcBef>
                        <a:spcAft>
                          <a:spcPts val="0"/>
                        </a:spcAft>
                      </a:pPr>
                      <a:r>
                        <a:rPr lang="en-US" sz="1600" dirty="0">
                          <a:effectLst/>
                        </a:rPr>
                        <a:t>$40</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marR="0" algn="ctr">
                        <a:spcBef>
                          <a:spcPts val="830"/>
                        </a:spcBef>
                        <a:spcAft>
                          <a:spcPts val="0"/>
                        </a:spcAft>
                      </a:pPr>
                      <a:r>
                        <a:rPr lang="en-US" sz="1600" dirty="0">
                          <a:effectLst/>
                        </a:rPr>
                        <a:t>Unlimited</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7795" marR="137795" algn="ctr">
                        <a:spcBef>
                          <a:spcPts val="830"/>
                        </a:spcBef>
                        <a:spcAft>
                          <a:spcPts val="0"/>
                        </a:spcAft>
                      </a:pPr>
                      <a:r>
                        <a:rPr lang="en-US" sz="1600" dirty="0">
                          <a:effectLst/>
                        </a:rPr>
                        <a:t>3 GB High Speeds then 2G</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marL="200660" marR="0" indent="-191770" algn="ctr">
                        <a:spcBef>
                          <a:spcPts val="485"/>
                        </a:spcBef>
                        <a:spcAft>
                          <a:spcPts val="0"/>
                        </a:spcAft>
                      </a:pPr>
                      <a:r>
                        <a:rPr lang="en-US" sz="1600" dirty="0">
                          <a:effectLst/>
                        </a:rPr>
                        <a:t>$50</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marR="0" algn="ctr">
                        <a:spcBef>
                          <a:spcPts val="830"/>
                        </a:spcBef>
                        <a:spcAft>
                          <a:spcPts val="0"/>
                        </a:spcAft>
                      </a:pPr>
                      <a:r>
                        <a:rPr lang="en-US" sz="1600" dirty="0">
                          <a:effectLst/>
                        </a:rPr>
                        <a:t>Unlimited</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7795" marR="137795" algn="ctr">
                        <a:spcBef>
                          <a:spcPts val="830"/>
                        </a:spcBef>
                        <a:spcAft>
                          <a:spcPts val="0"/>
                        </a:spcAft>
                      </a:pPr>
                      <a:r>
                        <a:rPr lang="en-US" sz="1600" dirty="0">
                          <a:effectLst/>
                        </a:rPr>
                        <a:t>5 GB High Speeds then 2G</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60">
                <a:tc>
                  <a:txBody>
                    <a:bodyPr/>
                    <a:lstStyle/>
                    <a:p>
                      <a:pPr marL="200660" marR="0" indent="-191770" algn="ctr">
                        <a:spcBef>
                          <a:spcPts val="485"/>
                        </a:spcBef>
                        <a:spcAft>
                          <a:spcPts val="0"/>
                        </a:spcAft>
                      </a:pPr>
                      <a:r>
                        <a:rPr lang="en-US" sz="1600" dirty="0">
                          <a:effectLst/>
                        </a:rPr>
                        <a:t>$65</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marR="0" algn="ctr">
                        <a:lnSpc>
                          <a:spcPct val="100000"/>
                        </a:lnSpc>
                        <a:spcBef>
                          <a:spcPts val="230"/>
                        </a:spcBef>
                        <a:spcAft>
                          <a:spcPts val="0"/>
                        </a:spcAft>
                      </a:pPr>
                      <a:r>
                        <a:rPr lang="en-US" sz="1600" dirty="0">
                          <a:effectLst/>
                        </a:rPr>
                        <a:t>Unlimited</a:t>
                      </a:r>
                    </a:p>
                    <a:p>
                      <a:pPr marL="3175" marR="0" algn="ctr">
                        <a:lnSpc>
                          <a:spcPct val="100000"/>
                        </a:lnSpc>
                        <a:spcBef>
                          <a:spcPts val="0"/>
                        </a:spcBef>
                        <a:spcAft>
                          <a:spcPts val="0"/>
                        </a:spcAft>
                      </a:pPr>
                      <a:r>
                        <a:rPr lang="en-US" sz="1600" dirty="0">
                          <a:effectLst/>
                        </a:rPr>
                        <a:t>Plus International Calling</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7795" marR="137795" algn="ctr">
                        <a:spcBef>
                          <a:spcPts val="830"/>
                        </a:spcBef>
                        <a:spcAft>
                          <a:spcPts val="0"/>
                        </a:spcAft>
                      </a:pPr>
                      <a:r>
                        <a:rPr lang="en-US" sz="1600" dirty="0">
                          <a:effectLst/>
                        </a:rPr>
                        <a:t>5 GB High Speeds then 2G</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1295400" y="4343400"/>
            <a:ext cx="3505200" cy="400110"/>
          </a:xfrm>
          <a:prstGeom prst="rect">
            <a:avLst/>
          </a:prstGeom>
          <a:noFill/>
        </p:spPr>
        <p:txBody>
          <a:bodyPr wrap="square" rtlCol="0">
            <a:spAutoFit/>
          </a:bodyPr>
          <a:lstStyle/>
          <a:p>
            <a:pPr algn="ctr"/>
            <a:r>
              <a:rPr lang="en-US" sz="2000" b="1" dirty="0"/>
              <a:t>30-Day Unlimited Family </a:t>
            </a:r>
            <a:r>
              <a:rPr lang="en-US" sz="2000" b="1" dirty="0" smtClean="0"/>
              <a:t>Plans</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3264005216"/>
              </p:ext>
            </p:extLst>
          </p:nvPr>
        </p:nvGraphicFramePr>
        <p:xfrm>
          <a:off x="1447800" y="4800600"/>
          <a:ext cx="6248400" cy="1371600"/>
        </p:xfrm>
        <a:graphic>
          <a:graphicData uri="http://schemas.openxmlformats.org/drawingml/2006/table">
            <a:tbl>
              <a:tblPr firstRow="1" firstCol="1" lastRow="1" lastCol="1" bandRow="1" bandCol="1">
                <a:tableStyleId>{2D5ABB26-0587-4C30-8999-92F81FD0307C}</a:tableStyleId>
              </a:tblPr>
              <a:tblGrid>
                <a:gridCol w="1388580"/>
                <a:gridCol w="2284814"/>
                <a:gridCol w="2575006"/>
              </a:tblGrid>
              <a:tr h="457200">
                <a:tc>
                  <a:txBody>
                    <a:bodyPr/>
                    <a:lstStyle/>
                    <a:p>
                      <a:pPr marL="0" marR="0" algn="ctr">
                        <a:spcBef>
                          <a:spcPts val="940"/>
                        </a:spcBef>
                        <a:spcAft>
                          <a:spcPts val="0"/>
                        </a:spcAft>
                        <a:tabLst>
                          <a:tab pos="1716405" algn="l"/>
                        </a:tabLst>
                      </a:pPr>
                      <a:r>
                        <a:rPr lang="en-US" sz="1600" b="1" dirty="0">
                          <a:solidFill>
                            <a:schemeClr val="tx1"/>
                          </a:solidFill>
                          <a:effectLst/>
                          <a:latin typeface="Calibri"/>
                          <a:ea typeface="Calibri"/>
                          <a:cs typeface="Times New Roman"/>
                        </a:rPr>
                        <a:t>Price</a:t>
                      </a:r>
                      <a:endParaRPr lang="en-US" sz="1600" dirty="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ts val="1695"/>
                        </a:lnSpc>
                        <a:spcBef>
                          <a:spcPts val="100"/>
                        </a:spcBef>
                        <a:spcAft>
                          <a:spcPts val="0"/>
                        </a:spcAft>
                      </a:pPr>
                      <a:r>
                        <a:rPr lang="en-US" sz="1600" b="1" dirty="0" smtClean="0">
                          <a:solidFill>
                            <a:schemeClr val="tx1"/>
                          </a:solidFill>
                          <a:effectLst/>
                          <a:latin typeface="Calibri"/>
                          <a:ea typeface="Calibri"/>
                          <a:cs typeface="Times New Roman"/>
                        </a:rPr>
                        <a:t>Nationwide </a:t>
                      </a:r>
                      <a:r>
                        <a:rPr lang="en-US" sz="1600" b="1" dirty="0">
                          <a:solidFill>
                            <a:schemeClr val="tx1"/>
                          </a:solidFill>
                          <a:effectLst/>
                          <a:latin typeface="Calibri"/>
                          <a:ea typeface="Calibri"/>
                          <a:cs typeface="Times New Roman"/>
                        </a:rPr>
                        <a:t>Talk &amp; Text</a:t>
                      </a:r>
                      <a:endParaRPr lang="en-US" sz="1600" dirty="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872490" marR="872490" algn="ctr">
                        <a:spcBef>
                          <a:spcPts val="940"/>
                        </a:spcBef>
                        <a:spcAft>
                          <a:spcPts val="0"/>
                        </a:spcAft>
                      </a:pPr>
                      <a:r>
                        <a:rPr lang="en-US" sz="1600" b="1" dirty="0">
                          <a:solidFill>
                            <a:schemeClr val="tx1"/>
                          </a:solidFill>
                          <a:effectLst/>
                          <a:latin typeface="Calibri"/>
                          <a:ea typeface="Calibri"/>
                          <a:cs typeface="Times New Roman"/>
                        </a:rPr>
                        <a:t>Data</a:t>
                      </a:r>
                      <a:endParaRPr lang="en-US" sz="1600" dirty="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57200">
                <a:tc>
                  <a:txBody>
                    <a:bodyPr/>
                    <a:lstStyle/>
                    <a:p>
                      <a:pPr marL="3175" marR="0" algn="ctr">
                        <a:spcBef>
                          <a:spcPts val="485"/>
                        </a:spcBef>
                        <a:spcAft>
                          <a:spcPts val="0"/>
                        </a:spcAft>
                      </a:pPr>
                      <a:r>
                        <a:rPr lang="en-US" sz="1600" b="0" dirty="0">
                          <a:solidFill>
                            <a:srgbClr val="231F20"/>
                          </a:solidFill>
                          <a:effectLst/>
                          <a:latin typeface="Calibri"/>
                          <a:ea typeface="Calibri"/>
                          <a:cs typeface="Times New Roman"/>
                        </a:rPr>
                        <a:t>$75</a:t>
                      </a:r>
                      <a:endParaRPr lang="en-US" sz="1600" b="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830"/>
                        </a:spcBef>
                        <a:spcAft>
                          <a:spcPts val="0"/>
                        </a:spcAft>
                      </a:pPr>
                      <a:r>
                        <a:rPr lang="en-US" sz="1600" dirty="0">
                          <a:solidFill>
                            <a:srgbClr val="231F20"/>
                          </a:solidFill>
                          <a:effectLst/>
                          <a:latin typeface="Calibri"/>
                          <a:ea typeface="Calibri"/>
                          <a:cs typeface="Times New Roman"/>
                        </a:rPr>
                        <a:t>Unlimited - 2 Lines</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32815" marR="0" indent="-932815" algn="l">
                        <a:lnSpc>
                          <a:spcPts val="1200"/>
                        </a:lnSpc>
                        <a:spcBef>
                          <a:spcPts val="415"/>
                        </a:spcBef>
                        <a:spcAft>
                          <a:spcPts val="0"/>
                        </a:spcAft>
                      </a:pPr>
                      <a:r>
                        <a:rPr lang="en-US" sz="1600" dirty="0" smtClean="0">
                          <a:solidFill>
                            <a:srgbClr val="231F20"/>
                          </a:solidFill>
                          <a:effectLst/>
                          <a:latin typeface="Calibri"/>
                          <a:ea typeface="Calibri"/>
                          <a:cs typeface="Times New Roman"/>
                        </a:rPr>
                        <a:t>  3 </a:t>
                      </a:r>
                      <a:r>
                        <a:rPr lang="en-US" sz="1600" dirty="0">
                          <a:solidFill>
                            <a:srgbClr val="231F20"/>
                          </a:solidFill>
                          <a:effectLst/>
                          <a:latin typeface="Calibri"/>
                          <a:ea typeface="Calibri"/>
                          <a:cs typeface="Times New Roman"/>
                        </a:rPr>
                        <a:t>GB </a:t>
                      </a:r>
                      <a:r>
                        <a:rPr lang="en-US" sz="1600" dirty="0" smtClean="0">
                          <a:solidFill>
                            <a:srgbClr val="231F20"/>
                          </a:solidFill>
                          <a:effectLst/>
                          <a:latin typeface="Calibri"/>
                          <a:ea typeface="Calibri"/>
                          <a:cs typeface="Times New Roman"/>
                        </a:rPr>
                        <a:t>High </a:t>
                      </a:r>
                      <a:r>
                        <a:rPr lang="en-US" sz="1600" dirty="0">
                          <a:solidFill>
                            <a:srgbClr val="231F20"/>
                          </a:solidFill>
                          <a:effectLst/>
                          <a:latin typeface="Calibri"/>
                          <a:ea typeface="Calibri"/>
                          <a:cs typeface="Times New Roman"/>
                        </a:rPr>
                        <a:t>Speeds then 2G </a:t>
                      </a:r>
                      <a:r>
                        <a:rPr lang="en-US" sz="1600" dirty="0" smtClean="0">
                          <a:solidFill>
                            <a:srgbClr val="231F20"/>
                          </a:solidFill>
                          <a:effectLst/>
                          <a:latin typeface="Calibri"/>
                          <a:ea typeface="Calibri"/>
                          <a:cs typeface="Times New Roman"/>
                        </a:rPr>
                        <a:t>Per</a:t>
                      </a:r>
                      <a:r>
                        <a:rPr lang="en-US" sz="1600" baseline="0" dirty="0" smtClean="0">
                          <a:solidFill>
                            <a:srgbClr val="231F20"/>
                          </a:solidFill>
                          <a:effectLst/>
                          <a:latin typeface="Calibri"/>
                          <a:ea typeface="Calibri"/>
                          <a:cs typeface="Times New Roman"/>
                        </a:rPr>
                        <a:t>   </a:t>
                      </a:r>
                    </a:p>
                    <a:p>
                      <a:pPr marL="932815" marR="0" indent="-932815" algn="l">
                        <a:lnSpc>
                          <a:spcPts val="1200"/>
                        </a:lnSpc>
                        <a:spcBef>
                          <a:spcPts val="415"/>
                        </a:spcBef>
                        <a:spcAft>
                          <a:spcPts val="0"/>
                        </a:spcAft>
                      </a:pPr>
                      <a:r>
                        <a:rPr lang="en-US" sz="1600" baseline="0" dirty="0" smtClean="0">
                          <a:solidFill>
                            <a:srgbClr val="231F20"/>
                          </a:solidFill>
                          <a:effectLst/>
                          <a:latin typeface="Calibri"/>
                          <a:ea typeface="Calibri"/>
                          <a:cs typeface="Times New Roman"/>
                        </a:rPr>
                        <a:t>                          </a:t>
                      </a:r>
                      <a:r>
                        <a:rPr lang="en-US" sz="1600" dirty="0" smtClean="0">
                          <a:solidFill>
                            <a:srgbClr val="231F20"/>
                          </a:solidFill>
                          <a:effectLst/>
                          <a:latin typeface="Calibri"/>
                          <a:ea typeface="Calibri"/>
                          <a:cs typeface="Times New Roman"/>
                        </a:rPr>
                        <a:t>Line</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3175" marR="0" algn="ctr">
                        <a:spcBef>
                          <a:spcPts val="485"/>
                        </a:spcBef>
                        <a:spcAft>
                          <a:spcPts val="0"/>
                        </a:spcAft>
                      </a:pPr>
                      <a:r>
                        <a:rPr lang="en-US" sz="1600" b="0" dirty="0">
                          <a:solidFill>
                            <a:srgbClr val="231F20"/>
                          </a:solidFill>
                          <a:effectLst/>
                          <a:latin typeface="Calibri"/>
                          <a:ea typeface="Calibri"/>
                          <a:cs typeface="Times New Roman"/>
                        </a:rPr>
                        <a:t>$90</a:t>
                      </a:r>
                      <a:endParaRPr lang="en-US" sz="1600" b="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830"/>
                        </a:spcBef>
                        <a:spcAft>
                          <a:spcPts val="0"/>
                        </a:spcAft>
                      </a:pPr>
                      <a:r>
                        <a:rPr lang="en-US" sz="1600">
                          <a:solidFill>
                            <a:srgbClr val="231F20"/>
                          </a:solidFill>
                          <a:effectLst/>
                          <a:latin typeface="Calibri"/>
                          <a:ea typeface="Calibri"/>
                          <a:cs typeface="Times New Roman"/>
                        </a:rPr>
                        <a:t>Unlimited - 2 Lines</a:t>
                      </a:r>
                      <a:endParaRPr lang="en-US" sz="16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32815" marR="0" indent="-932815" algn="l">
                        <a:lnSpc>
                          <a:spcPts val="1200"/>
                        </a:lnSpc>
                        <a:spcBef>
                          <a:spcPts val="415"/>
                        </a:spcBef>
                        <a:spcAft>
                          <a:spcPts val="0"/>
                        </a:spcAft>
                      </a:pPr>
                      <a:r>
                        <a:rPr lang="en-US" sz="1600" dirty="0" smtClean="0">
                          <a:solidFill>
                            <a:srgbClr val="231F20"/>
                          </a:solidFill>
                          <a:effectLst/>
                          <a:latin typeface="Calibri"/>
                          <a:ea typeface="Calibri"/>
                          <a:cs typeface="Times New Roman"/>
                        </a:rPr>
                        <a:t>  5 </a:t>
                      </a:r>
                      <a:r>
                        <a:rPr lang="en-US" sz="1600" dirty="0">
                          <a:solidFill>
                            <a:srgbClr val="231F20"/>
                          </a:solidFill>
                          <a:effectLst/>
                          <a:latin typeface="Calibri"/>
                          <a:ea typeface="Calibri"/>
                          <a:cs typeface="Times New Roman"/>
                        </a:rPr>
                        <a:t>GB High Speeds then 2G </a:t>
                      </a:r>
                      <a:r>
                        <a:rPr lang="en-US" sz="1600" dirty="0" smtClean="0">
                          <a:solidFill>
                            <a:srgbClr val="231F20"/>
                          </a:solidFill>
                          <a:effectLst/>
                          <a:latin typeface="Calibri"/>
                          <a:ea typeface="Calibri"/>
                          <a:cs typeface="Times New Roman"/>
                        </a:rPr>
                        <a:t>Per</a:t>
                      </a:r>
                      <a:r>
                        <a:rPr lang="en-US" sz="1600" baseline="0" dirty="0" smtClean="0">
                          <a:solidFill>
                            <a:srgbClr val="231F20"/>
                          </a:solidFill>
                          <a:effectLst/>
                          <a:latin typeface="Calibri"/>
                          <a:ea typeface="Calibri"/>
                          <a:cs typeface="Times New Roman"/>
                        </a:rPr>
                        <a:t>    </a:t>
                      </a:r>
                    </a:p>
                    <a:p>
                      <a:pPr marL="932815" marR="0" indent="-932815" algn="l">
                        <a:lnSpc>
                          <a:spcPts val="1200"/>
                        </a:lnSpc>
                        <a:spcBef>
                          <a:spcPts val="415"/>
                        </a:spcBef>
                        <a:spcAft>
                          <a:spcPts val="0"/>
                        </a:spcAft>
                      </a:pPr>
                      <a:r>
                        <a:rPr lang="en-US" sz="1600" baseline="0" dirty="0" smtClean="0">
                          <a:solidFill>
                            <a:srgbClr val="231F20"/>
                          </a:solidFill>
                          <a:effectLst/>
                          <a:latin typeface="Calibri"/>
                          <a:ea typeface="Calibri"/>
                          <a:cs typeface="Times New Roman"/>
                        </a:rPr>
                        <a:t>                          </a:t>
                      </a:r>
                      <a:r>
                        <a:rPr lang="en-US" sz="1600" dirty="0" smtClean="0">
                          <a:solidFill>
                            <a:srgbClr val="231F20"/>
                          </a:solidFill>
                          <a:effectLst/>
                          <a:latin typeface="Calibri"/>
                          <a:ea typeface="Calibri"/>
                          <a:cs typeface="Times New Roman"/>
                        </a:rPr>
                        <a:t>Line</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573163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0" name="Title 1"/>
          <p:cNvSpPr>
            <a:spLocks noGrp="1"/>
          </p:cNvSpPr>
          <p:nvPr>
            <p:ph type="title"/>
          </p:nvPr>
        </p:nvSpPr>
        <p:spPr>
          <a:xfrm>
            <a:off x="457200" y="274638"/>
            <a:ext cx="8229600" cy="1143000"/>
          </a:xfrm>
        </p:spPr>
        <p:txBody>
          <a:bodyPr/>
          <a:lstStyle/>
          <a:p>
            <a:r>
              <a:rPr lang="en-US" b="1" dirty="0" smtClean="0"/>
              <a:t>Pay-As-You-Go Cards</a:t>
            </a:r>
            <a:endParaRPr lang="en-US" b="1" dirty="0"/>
          </a:p>
        </p:txBody>
      </p:sp>
      <p:sp>
        <p:nvSpPr>
          <p:cNvPr id="2" name="Rectangle 1"/>
          <p:cNvSpPr/>
          <p:nvPr/>
        </p:nvSpPr>
        <p:spPr>
          <a:xfrm>
            <a:off x="990600" y="1966079"/>
            <a:ext cx="7086600" cy="3416320"/>
          </a:xfrm>
          <a:prstGeom prst="rect">
            <a:avLst/>
          </a:prstGeom>
          <a:ln w="38100">
            <a:solidFill>
              <a:srgbClr val="00B0F0"/>
            </a:solidFill>
          </a:ln>
          <a:scene3d>
            <a:camera prst="orthographicFront"/>
            <a:lightRig rig="threePt" dir="t"/>
          </a:scene3d>
          <a:sp3d>
            <a:bevelT w="139700" prst="cross"/>
          </a:sp3d>
        </p:spPr>
        <p:txBody>
          <a:bodyPr wrap="square">
            <a:spAutoFit/>
          </a:bodyPr>
          <a:lstStyle/>
          <a:p>
            <a:pPr marL="285750" lvl="0" indent="-285750">
              <a:buFont typeface="Arial" panose="020B0604020202020204" pitchFamily="34" charset="0"/>
              <a:buChar char="•"/>
            </a:pPr>
            <a:r>
              <a:rPr lang="en-US" dirty="0" smtClean="0"/>
              <a:t>Pay-As-You-Go </a:t>
            </a:r>
            <a:r>
              <a:rPr lang="en-US" dirty="0"/>
              <a:t>Airtime Cards will only work with Basic Phones not with Smartphones</a:t>
            </a:r>
            <a:r>
              <a:rPr lang="en-US" dirty="0" smtClean="0"/>
              <a:t>.</a:t>
            </a:r>
          </a:p>
          <a:p>
            <a:pPr lvl="0"/>
            <a:endParaRPr lang="en-US" dirty="0"/>
          </a:p>
          <a:p>
            <a:pPr marL="285750" lvl="0" indent="-285750">
              <a:buFont typeface="Arial" panose="020B0604020202020204" pitchFamily="34" charset="0"/>
              <a:buChar char="•"/>
            </a:pPr>
            <a:r>
              <a:rPr lang="en-US" dirty="0"/>
              <a:t>1 Minute of Local or Nationwide Long Distance calls equals one minute of airtime deducted.</a:t>
            </a:r>
          </a:p>
          <a:p>
            <a:endParaRPr lang="en-US" dirty="0"/>
          </a:p>
          <a:p>
            <a:pPr marL="285750" lvl="0" indent="-285750">
              <a:buFont typeface="Arial" panose="020B0604020202020204" pitchFamily="34" charset="0"/>
              <a:buChar char="•"/>
            </a:pPr>
            <a:r>
              <a:rPr lang="en-US" dirty="0"/>
              <a:t>Minutes are deducted for all incoming and outgoing calls, including calls to toll free numbers, 411, 611, *611, Customer Care, and Voice </a:t>
            </a:r>
            <a:r>
              <a:rPr lang="en-US" dirty="0" smtClean="0"/>
              <a:t>Mail.</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smtClean="0"/>
              <a:t>911 </a:t>
            </a:r>
            <a:r>
              <a:rPr lang="en-US" dirty="0"/>
              <a:t>calls are free. Minutes will not be deducted</a:t>
            </a:r>
            <a:r>
              <a:rPr lang="en-US" dirty="0" smtClean="0"/>
              <a:t>.</a:t>
            </a:r>
          </a:p>
          <a:p>
            <a:pPr lvl="0"/>
            <a:endParaRPr lang="en-US" dirty="0"/>
          </a:p>
        </p:txBody>
      </p:sp>
    </p:spTree>
    <p:extLst>
      <p:ext uri="{BB962C8B-B14F-4D97-AF65-F5344CB8AC3E}">
        <p14:creationId xmlns:p14="http://schemas.microsoft.com/office/powerpoint/2010/main" val="654488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0" name="Title 1"/>
          <p:cNvSpPr>
            <a:spLocks noGrp="1"/>
          </p:cNvSpPr>
          <p:nvPr>
            <p:ph type="title"/>
          </p:nvPr>
        </p:nvSpPr>
        <p:spPr>
          <a:xfrm>
            <a:off x="457200" y="274638"/>
            <a:ext cx="8229600" cy="1143000"/>
          </a:xfrm>
        </p:spPr>
        <p:txBody>
          <a:bodyPr/>
          <a:lstStyle/>
          <a:p>
            <a:r>
              <a:rPr lang="en-US" b="1" dirty="0" smtClean="0"/>
              <a:t>Pay-As-You-Go Cards</a:t>
            </a:r>
            <a:endParaRPr lang="en-US" b="1" dirty="0"/>
          </a:p>
        </p:txBody>
      </p:sp>
      <p:graphicFrame>
        <p:nvGraphicFramePr>
          <p:cNvPr id="3" name="Table 2"/>
          <p:cNvGraphicFramePr>
            <a:graphicFrameLocks noGrp="1"/>
          </p:cNvGraphicFramePr>
          <p:nvPr>
            <p:extLst>
              <p:ext uri="{D42A27DB-BD31-4B8C-83A1-F6EECF244321}">
                <p14:modId xmlns:p14="http://schemas.microsoft.com/office/powerpoint/2010/main" val="1368504618"/>
              </p:ext>
            </p:extLst>
          </p:nvPr>
        </p:nvGraphicFramePr>
        <p:xfrm>
          <a:off x="685800" y="2007870"/>
          <a:ext cx="7696200" cy="1497330"/>
        </p:xfrm>
        <a:graphic>
          <a:graphicData uri="http://schemas.openxmlformats.org/drawingml/2006/table">
            <a:tbl>
              <a:tblPr firstRow="1" firstCol="1" lastRow="1" lastCol="1" bandRow="1" bandCol="1">
                <a:tableStyleId>{2D5ABB26-0587-4C30-8999-92F81FD0307C}</a:tableStyleId>
              </a:tblPr>
              <a:tblGrid>
                <a:gridCol w="1179032"/>
                <a:gridCol w="1818435"/>
                <a:gridCol w="1215189"/>
                <a:gridCol w="1458228"/>
                <a:gridCol w="2025316"/>
              </a:tblGrid>
              <a:tr h="557533">
                <a:tc>
                  <a:txBody>
                    <a:bodyPr/>
                    <a:lstStyle/>
                    <a:p>
                      <a:pPr marL="3175" marR="0" algn="ctr">
                        <a:spcBef>
                          <a:spcPts val="830"/>
                        </a:spcBef>
                        <a:spcAft>
                          <a:spcPts val="0"/>
                        </a:spcAft>
                      </a:pPr>
                      <a:r>
                        <a:rPr lang="en-US" sz="1600" b="1" dirty="0">
                          <a:effectLst/>
                        </a:rPr>
                        <a:t>Plans</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97000"/>
                        </a:lnSpc>
                        <a:spcBef>
                          <a:spcPts val="15"/>
                        </a:spcBef>
                        <a:spcAft>
                          <a:spcPts val="0"/>
                        </a:spcAft>
                      </a:pPr>
                      <a:r>
                        <a:rPr lang="en-US" sz="1600" b="1" dirty="0">
                          <a:effectLst/>
                        </a:rPr>
                        <a:t> Talk, Text or Data</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97000"/>
                        </a:lnSpc>
                        <a:spcBef>
                          <a:spcPts val="15"/>
                        </a:spcBef>
                        <a:spcAft>
                          <a:spcPts val="0"/>
                        </a:spcAft>
                      </a:pPr>
                      <a:r>
                        <a:rPr lang="en-US" sz="1600" b="1" dirty="0">
                          <a:effectLst/>
                        </a:rPr>
                        <a:t> Service Days</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157480" marR="157480" algn="ctr">
                        <a:spcBef>
                          <a:spcPts val="830"/>
                        </a:spcBef>
                        <a:spcAft>
                          <a:spcPts val="0"/>
                        </a:spcAft>
                      </a:pPr>
                      <a:r>
                        <a:rPr lang="en-US" sz="1600" b="1" dirty="0">
                          <a:effectLst/>
                        </a:rPr>
                        <a:t>Carryover</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215900" marR="0" indent="-215900" algn="ctr">
                        <a:lnSpc>
                          <a:spcPts val="1685"/>
                        </a:lnSpc>
                        <a:spcBef>
                          <a:spcPts val="0"/>
                        </a:spcBef>
                        <a:spcAft>
                          <a:spcPts val="0"/>
                        </a:spcAft>
                      </a:pPr>
                      <a:r>
                        <a:rPr lang="en-US" sz="1600" b="1" dirty="0" smtClean="0">
                          <a:effectLst/>
                        </a:rPr>
                        <a:t>International</a:t>
                      </a:r>
                      <a:r>
                        <a:rPr lang="en-US" sz="1600" b="1" baseline="0" dirty="0" smtClean="0">
                          <a:effectLst/>
                        </a:rPr>
                        <a:t> </a:t>
                      </a:r>
                      <a:r>
                        <a:rPr lang="en-US" sz="1600" b="1" dirty="0" smtClean="0">
                          <a:effectLst/>
                        </a:rPr>
                        <a:t>Calling</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75054">
                <a:tc>
                  <a:txBody>
                    <a:bodyPr/>
                    <a:lstStyle/>
                    <a:p>
                      <a:pPr marL="353060" marR="353060" algn="ctr">
                        <a:spcBef>
                          <a:spcPts val="635"/>
                        </a:spcBef>
                        <a:spcAft>
                          <a:spcPts val="0"/>
                        </a:spcAft>
                      </a:pPr>
                      <a:r>
                        <a:rPr lang="en-US" sz="1600" dirty="0">
                          <a:effectLst/>
                        </a:rPr>
                        <a:t>$25</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0985" marR="260985" algn="ctr">
                        <a:spcBef>
                          <a:spcPts val="635"/>
                        </a:spcBef>
                        <a:spcAft>
                          <a:spcPts val="0"/>
                        </a:spcAft>
                      </a:pPr>
                      <a:r>
                        <a:rPr lang="en-US" sz="1600" dirty="0">
                          <a:effectLst/>
                        </a:rPr>
                        <a:t>1000 min</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3855" marR="0" indent="-396875" algn="ctr">
                        <a:spcBef>
                          <a:spcPts val="755"/>
                        </a:spcBef>
                        <a:spcAft>
                          <a:spcPts val="0"/>
                        </a:spcAft>
                      </a:pPr>
                      <a:r>
                        <a:rPr lang="en-US" sz="1600" dirty="0">
                          <a:effectLst/>
                        </a:rPr>
                        <a:t>30</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7480" marR="157480" algn="ctr">
                        <a:spcBef>
                          <a:spcPts val="755"/>
                        </a:spcBef>
                        <a:spcAft>
                          <a:spcPts val="0"/>
                        </a:spcAft>
                      </a:pPr>
                      <a:r>
                        <a:rPr lang="en-US" sz="1600" dirty="0">
                          <a:effectLst/>
                        </a:rPr>
                        <a:t>No</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marR="215900" algn="ctr">
                        <a:spcBef>
                          <a:spcPts val="755"/>
                        </a:spcBef>
                        <a:spcAft>
                          <a:spcPts val="0"/>
                        </a:spcAft>
                      </a:pPr>
                      <a:r>
                        <a:rPr lang="en-US" sz="1600" dirty="0">
                          <a:effectLst/>
                        </a:rPr>
                        <a:t>Yes</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4743">
                <a:tc>
                  <a:txBody>
                    <a:bodyPr/>
                    <a:lstStyle/>
                    <a:p>
                      <a:pPr marL="353060" marR="353060" algn="ctr">
                        <a:spcBef>
                          <a:spcPts val="605"/>
                        </a:spcBef>
                        <a:spcAft>
                          <a:spcPts val="0"/>
                        </a:spcAft>
                      </a:pPr>
                      <a:r>
                        <a:rPr lang="en-US" sz="1600">
                          <a:effectLst/>
                        </a:rPr>
                        <a:t>$30</a:t>
                      </a:r>
                      <a:endParaRPr lang="en-US" sz="16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0985" marR="260985" algn="ctr">
                        <a:spcBef>
                          <a:spcPts val="605"/>
                        </a:spcBef>
                        <a:spcAft>
                          <a:spcPts val="0"/>
                        </a:spcAft>
                      </a:pPr>
                      <a:r>
                        <a:rPr lang="en-US" sz="1600" dirty="0">
                          <a:effectLst/>
                        </a:rPr>
                        <a:t>300 min</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3855" marR="0" indent="-396875" algn="ctr">
                        <a:spcBef>
                          <a:spcPts val="720"/>
                        </a:spcBef>
                        <a:spcAft>
                          <a:spcPts val="0"/>
                        </a:spcAft>
                      </a:pPr>
                      <a:r>
                        <a:rPr lang="en-US" sz="1600" dirty="0">
                          <a:effectLst/>
                        </a:rPr>
                        <a:t>60</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7480" marR="157480" algn="ctr">
                        <a:spcBef>
                          <a:spcPts val="720"/>
                        </a:spcBef>
                        <a:spcAft>
                          <a:spcPts val="0"/>
                        </a:spcAft>
                      </a:pPr>
                      <a:r>
                        <a:rPr lang="en-US" sz="1600" dirty="0">
                          <a:effectLst/>
                        </a:rPr>
                        <a:t>Yes</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marR="215900" algn="ctr">
                        <a:spcBef>
                          <a:spcPts val="720"/>
                        </a:spcBef>
                        <a:spcAft>
                          <a:spcPts val="0"/>
                        </a:spcAft>
                      </a:pPr>
                      <a:r>
                        <a:rPr lang="en-US" sz="1600" dirty="0">
                          <a:effectLst/>
                        </a:rPr>
                        <a:t>Yes</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914400" y="3981271"/>
            <a:ext cx="7315200" cy="1200329"/>
          </a:xfrm>
          <a:prstGeom prst="rect">
            <a:avLst/>
          </a:prstGeom>
        </p:spPr>
        <p:txBody>
          <a:bodyPr wrap="square">
            <a:spAutoFit/>
          </a:bodyPr>
          <a:lstStyle/>
          <a:p>
            <a:pPr marL="285750" lvl="0" indent="-285750">
              <a:buFont typeface="Arial" panose="020B0604020202020204" pitchFamily="34" charset="0"/>
              <a:buChar char="•"/>
            </a:pPr>
            <a:r>
              <a:rPr lang="en-US" dirty="0"/>
              <a:t>International Calling to over 100 Destinations is included. </a:t>
            </a:r>
          </a:p>
          <a:p>
            <a:pPr lvl="0"/>
            <a:endParaRPr lang="en-US" dirty="0"/>
          </a:p>
          <a:p>
            <a:pPr marL="285750" lvl="0" indent="-285750">
              <a:buFont typeface="Arial" panose="020B0604020202020204" pitchFamily="34" charset="0"/>
              <a:buChar char="•"/>
            </a:pPr>
            <a:r>
              <a:rPr lang="en-US" dirty="0"/>
              <a:t>Customers can go to NET10.com/</a:t>
            </a:r>
            <a:r>
              <a:rPr lang="en-US" dirty="0" err="1"/>
              <a:t>ild</a:t>
            </a:r>
            <a:r>
              <a:rPr lang="en-US" dirty="0"/>
              <a:t> and click on the Pay-As-You-Go International for more information.</a:t>
            </a:r>
          </a:p>
        </p:txBody>
      </p:sp>
    </p:spTree>
    <p:extLst>
      <p:ext uri="{BB962C8B-B14F-4D97-AF65-F5344CB8AC3E}">
        <p14:creationId xmlns:p14="http://schemas.microsoft.com/office/powerpoint/2010/main" val="29509596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1" name="TextBox 10"/>
          <p:cNvSpPr txBox="1"/>
          <p:nvPr/>
        </p:nvSpPr>
        <p:spPr>
          <a:xfrm>
            <a:off x="1143000" y="725269"/>
            <a:ext cx="6858000" cy="646331"/>
          </a:xfrm>
          <a:prstGeom prst="rect">
            <a:avLst/>
          </a:prstGeom>
          <a:noFill/>
        </p:spPr>
        <p:txBody>
          <a:bodyPr wrap="square" rtlCol="0">
            <a:spAutoFit/>
          </a:bodyPr>
          <a:lstStyle/>
          <a:p>
            <a:pPr algn="ctr"/>
            <a:r>
              <a:rPr lang="en-US" sz="3600" b="1" dirty="0"/>
              <a:t>$65 Unlimited International Plan</a:t>
            </a:r>
            <a:endParaRPr lang="en-US" sz="3600" dirty="0"/>
          </a:p>
        </p:txBody>
      </p:sp>
      <p:sp>
        <p:nvSpPr>
          <p:cNvPr id="12" name="Rectangle 11"/>
          <p:cNvSpPr/>
          <p:nvPr/>
        </p:nvSpPr>
        <p:spPr>
          <a:xfrm>
            <a:off x="609600" y="1831062"/>
            <a:ext cx="7924800" cy="4493538"/>
          </a:xfrm>
          <a:prstGeom prst="rect">
            <a:avLst/>
          </a:prstGeom>
        </p:spPr>
        <p:txBody>
          <a:bodyPr wrap="square">
            <a:spAutoFit/>
          </a:bodyPr>
          <a:lstStyle/>
          <a:p>
            <a:pPr marL="285750" lvl="0" indent="-285750">
              <a:buFont typeface="Arial" panose="020B0604020202020204" pitchFamily="34" charset="0"/>
              <a:buChar char="•"/>
            </a:pPr>
            <a:r>
              <a:rPr lang="en-US" sz="2200" dirty="0"/>
              <a:t>Unlimited Nationwide Talk, Text and 5 GB High Speed Data plus Unlimited International Calling to </a:t>
            </a:r>
            <a:r>
              <a:rPr lang="en-US" sz="2200" b="1" u="sng" dirty="0"/>
              <a:t>over 1,000  </a:t>
            </a:r>
            <a:r>
              <a:rPr lang="en-US" sz="2200" b="1" u="sng" dirty="0" smtClean="0"/>
              <a:t>destinations </a:t>
            </a:r>
          </a:p>
          <a:p>
            <a:pPr lvl="0"/>
            <a:endParaRPr lang="en-US" sz="2200" dirty="0"/>
          </a:p>
          <a:p>
            <a:pPr marL="285750" lvl="0" indent="-285750">
              <a:buFont typeface="Arial" panose="020B0604020202020204" pitchFamily="34" charset="0"/>
              <a:buChar char="•"/>
            </a:pPr>
            <a:r>
              <a:rPr lang="en-US" sz="2200" dirty="0"/>
              <a:t>Call up to 15 unique destination numbers per </a:t>
            </a:r>
            <a:r>
              <a:rPr lang="en-US" sz="2200" dirty="0" smtClean="0"/>
              <a:t>month</a:t>
            </a:r>
            <a:endParaRPr lang="en-US" sz="2200" dirty="0"/>
          </a:p>
          <a:p>
            <a:pPr marL="28575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dirty="0"/>
              <a:t>Unlimited Mobile to Mobile calling to Mexico, China, India  &amp; Canada </a:t>
            </a:r>
            <a:r>
              <a:rPr lang="en-US" sz="2200" dirty="0" smtClean="0"/>
              <a:t>and  </a:t>
            </a:r>
            <a:r>
              <a:rPr lang="en-US" sz="2200" dirty="0"/>
              <a:t>more </a:t>
            </a:r>
            <a:r>
              <a:rPr lang="en-US" sz="2000" dirty="0"/>
              <a:t>(*400 Bonus  Minutes to call Claro Cellular phones in Guatemala)</a:t>
            </a:r>
          </a:p>
          <a:p>
            <a:pPr marL="28575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dirty="0"/>
              <a:t>International calling must originate from the U.S.</a:t>
            </a:r>
          </a:p>
          <a:p>
            <a:pPr marL="28575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dirty="0"/>
              <a:t>Includes 30 Service Days, destinations may change without notice at any time</a:t>
            </a:r>
          </a:p>
        </p:txBody>
      </p:sp>
      <p:pic>
        <p:nvPicPr>
          <p:cNvPr id="2050" name="Picture 1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425175"/>
            <a:ext cx="803092" cy="109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631624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8991600" cy="6705600"/>
            <a:chOff x="76200" y="76200"/>
            <a:chExt cx="8991600" cy="6705600"/>
          </a:xfrm>
        </p:grpSpPr>
        <p:pic>
          <p:nvPicPr>
            <p:cNvPr id="5" name="Picture 4"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6" name="Picture 5"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7" name="Rectangle 6"/>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12" name="Rectangle 11"/>
          <p:cNvSpPr/>
          <p:nvPr/>
        </p:nvSpPr>
        <p:spPr>
          <a:xfrm>
            <a:off x="609600" y="1864816"/>
            <a:ext cx="7924800" cy="4216539"/>
          </a:xfrm>
          <a:prstGeom prst="rect">
            <a:avLst/>
          </a:prstGeom>
        </p:spPr>
        <p:txBody>
          <a:bodyPr wrap="square">
            <a:spAutoFit/>
          </a:bodyPr>
          <a:lstStyle/>
          <a:p>
            <a:pPr marL="342900" lvl="0" indent="-342900">
              <a:buFont typeface="Arial" panose="020B0604020202020204" pitchFamily="34" charset="0"/>
              <a:buChar char="•"/>
            </a:pPr>
            <a:r>
              <a:rPr lang="en-US" sz="2200" b="1" dirty="0" smtClean="0"/>
              <a:t>Pay-As-You-Go </a:t>
            </a:r>
            <a:r>
              <a:rPr lang="en-US" sz="2200" b="1" dirty="0"/>
              <a:t>Airtime customers </a:t>
            </a:r>
            <a:r>
              <a:rPr lang="en-US" sz="2200" dirty="0"/>
              <a:t>can make calls </a:t>
            </a:r>
            <a:r>
              <a:rPr lang="en-US" sz="2200" dirty="0" smtClean="0"/>
              <a:t>to </a:t>
            </a:r>
            <a:r>
              <a:rPr lang="en-US" sz="2400" dirty="0" smtClean="0"/>
              <a:t>over </a:t>
            </a:r>
            <a:r>
              <a:rPr lang="en-US" sz="2400" dirty="0"/>
              <a:t>100 </a:t>
            </a:r>
            <a:r>
              <a:rPr lang="en-US" sz="2400" dirty="0" smtClean="0"/>
              <a:t>Destinations.</a:t>
            </a:r>
            <a:endParaRPr lang="en-US" sz="2200" dirty="0" smtClean="0"/>
          </a:p>
          <a:p>
            <a:pPr lvl="0"/>
            <a:endParaRPr lang="en-US" sz="2200" dirty="0"/>
          </a:p>
          <a:p>
            <a:pPr marL="342900" lvl="0" indent="-342900">
              <a:buFont typeface="Arial" panose="020B0604020202020204" pitchFamily="34" charset="0"/>
              <a:buChar char="•"/>
            </a:pPr>
            <a:r>
              <a:rPr lang="en-US" sz="2200" dirty="0"/>
              <a:t>Calls to cellular phones are not included unless the word “Cellular” is specifically listed next </a:t>
            </a:r>
            <a:r>
              <a:rPr lang="en-US" sz="2200" dirty="0" smtClean="0"/>
              <a:t>to the </a:t>
            </a:r>
            <a:r>
              <a:rPr lang="en-US" sz="2200" dirty="0"/>
              <a:t>country name (numbers in parentheses indicate the Country Code</a:t>
            </a:r>
            <a:r>
              <a:rPr lang="en-US" sz="2200" dirty="0" smtClean="0"/>
              <a:t>).</a:t>
            </a:r>
          </a:p>
          <a:p>
            <a:pPr lvl="0"/>
            <a:endParaRPr lang="en-US" sz="2200" dirty="0"/>
          </a:p>
          <a:p>
            <a:pPr marL="342900" lvl="0" indent="-342900">
              <a:buFont typeface="Arial" panose="020B0604020202020204" pitchFamily="34" charset="0"/>
              <a:buChar char="•"/>
            </a:pPr>
            <a:r>
              <a:rPr lang="en-US" sz="2200" dirty="0"/>
              <a:t>1 Minute of International </a:t>
            </a:r>
            <a:r>
              <a:rPr lang="en-US" sz="2200" dirty="0" smtClean="0"/>
              <a:t>Long </a:t>
            </a:r>
            <a:r>
              <a:rPr lang="en-US" sz="2200" dirty="0"/>
              <a:t>Distance equals 1.5 Minutes deducted</a:t>
            </a:r>
            <a:r>
              <a:rPr lang="en-US" sz="2200" dirty="0" smtClean="0"/>
              <a:t>.</a:t>
            </a:r>
          </a:p>
          <a:p>
            <a:pPr lvl="0"/>
            <a:endParaRPr lang="en-US" sz="2200" dirty="0"/>
          </a:p>
          <a:p>
            <a:pPr marL="342900" lvl="0" indent="-342900">
              <a:buFont typeface="Arial" panose="020B0604020202020204" pitchFamily="34" charset="0"/>
              <a:buChar char="•"/>
            </a:pPr>
            <a:r>
              <a:rPr lang="en-US" sz="2200" dirty="0"/>
              <a:t>Customers can go to NET10.com/</a:t>
            </a:r>
            <a:r>
              <a:rPr lang="en-US" sz="2200" dirty="0" err="1"/>
              <a:t>ild</a:t>
            </a:r>
            <a:r>
              <a:rPr lang="en-US" sz="2200" dirty="0"/>
              <a:t> and click on the Pay-As-You-Go International for more information.</a:t>
            </a:r>
          </a:p>
        </p:txBody>
      </p:sp>
      <p:sp>
        <p:nvSpPr>
          <p:cNvPr id="15" name="Title 1"/>
          <p:cNvSpPr>
            <a:spLocks noGrp="1"/>
          </p:cNvSpPr>
          <p:nvPr>
            <p:ph type="title"/>
          </p:nvPr>
        </p:nvSpPr>
        <p:spPr>
          <a:xfrm>
            <a:off x="457200" y="533400"/>
            <a:ext cx="8229600" cy="1143000"/>
          </a:xfrm>
        </p:spPr>
        <p:txBody>
          <a:bodyPr>
            <a:normAutofit/>
          </a:bodyPr>
          <a:lstStyle/>
          <a:p>
            <a:r>
              <a:rPr lang="en-US" sz="4000" b="1" dirty="0" smtClean="0"/>
              <a:t>International Calling…</a:t>
            </a:r>
            <a:r>
              <a:rPr lang="en-US" sz="4000" b="1" i="1" dirty="0" smtClean="0"/>
              <a:t>How it Works</a:t>
            </a:r>
            <a:endParaRPr lang="en-US" sz="4000" b="1" i="1" dirty="0"/>
          </a:p>
        </p:txBody>
      </p:sp>
    </p:spTree>
    <p:extLst>
      <p:ext uri="{BB962C8B-B14F-4D97-AF65-F5344CB8AC3E}">
        <p14:creationId xmlns:p14="http://schemas.microsoft.com/office/powerpoint/2010/main" val="16909178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7800" y="457200"/>
            <a:ext cx="6259004" cy="707886"/>
          </a:xfrm>
          <a:prstGeom prst="rect">
            <a:avLst/>
          </a:prstGeom>
          <a:noFill/>
        </p:spPr>
        <p:txBody>
          <a:bodyPr wrap="square" rtlCol="0">
            <a:spAutoFit/>
          </a:bodyPr>
          <a:lstStyle/>
          <a:p>
            <a:pPr algn="ctr"/>
            <a:r>
              <a:rPr lang="en-US" sz="4000" b="1" dirty="0" smtClean="0"/>
              <a:t>International Destinations</a:t>
            </a:r>
            <a:endParaRPr lang="en-US" sz="4000" b="1" dirty="0"/>
          </a:p>
        </p:txBody>
      </p:sp>
      <p:grpSp>
        <p:nvGrpSpPr>
          <p:cNvPr id="9" name="Group 8"/>
          <p:cNvGrpSpPr/>
          <p:nvPr/>
        </p:nvGrpSpPr>
        <p:grpSpPr>
          <a:xfrm>
            <a:off x="76200" y="76200"/>
            <a:ext cx="8991600" cy="6705600"/>
            <a:chOff x="76200" y="76200"/>
            <a:chExt cx="8991600" cy="6705600"/>
          </a:xfrm>
        </p:grpSpPr>
        <p:pic>
          <p:nvPicPr>
            <p:cNvPr id="10" name="Picture 9" descr="NET10_GradientBar.png"/>
            <p:cNvPicPr>
              <a:picLocks noChangeAspect="1"/>
            </p:cNvPicPr>
            <p:nvPr/>
          </p:nvPicPr>
          <p:blipFill>
            <a:blip r:embed="rId2" cstate="print"/>
            <a:stretch>
              <a:fillRect/>
            </a:stretch>
          </p:blipFill>
          <p:spPr>
            <a:xfrm rot="10800000">
              <a:off x="76200" y="6553199"/>
              <a:ext cx="8991600" cy="228597"/>
            </a:xfrm>
            <a:prstGeom prst="rect">
              <a:avLst/>
            </a:prstGeom>
          </p:spPr>
        </p:pic>
        <p:pic>
          <p:nvPicPr>
            <p:cNvPr id="11" name="Picture 10" descr="NET10_GradientBar.png"/>
            <p:cNvPicPr>
              <a:picLocks noChangeAspect="1"/>
            </p:cNvPicPr>
            <p:nvPr/>
          </p:nvPicPr>
          <p:blipFill>
            <a:blip r:embed="rId2" cstate="print"/>
            <a:stretch>
              <a:fillRect/>
            </a:stretch>
          </p:blipFill>
          <p:spPr>
            <a:xfrm>
              <a:off x="76200" y="76200"/>
              <a:ext cx="8991600" cy="609600"/>
            </a:xfrm>
            <a:prstGeom prst="rect">
              <a:avLst/>
            </a:prstGeom>
          </p:spPr>
        </p:pic>
        <p:sp>
          <p:nvSpPr>
            <p:cNvPr id="12" name="Rectangle 11"/>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graphicFrame>
        <p:nvGraphicFramePr>
          <p:cNvPr id="15" name="Table 14"/>
          <p:cNvGraphicFramePr>
            <a:graphicFrameLocks noGrp="1"/>
          </p:cNvGraphicFramePr>
          <p:nvPr>
            <p:extLst>
              <p:ext uri="{D42A27DB-BD31-4B8C-83A1-F6EECF244321}">
                <p14:modId xmlns:p14="http://schemas.microsoft.com/office/powerpoint/2010/main" val="3124454965"/>
              </p:ext>
            </p:extLst>
          </p:nvPr>
        </p:nvGraphicFramePr>
        <p:xfrm>
          <a:off x="609600" y="1120140"/>
          <a:ext cx="2590800" cy="5509260"/>
        </p:xfrm>
        <a:graphic>
          <a:graphicData uri="http://schemas.openxmlformats.org/drawingml/2006/table">
            <a:tbl>
              <a:tblPr>
                <a:tableStyleId>{2D5ABB26-0587-4C30-8999-92F81FD0307C}</a:tableStyleId>
              </a:tblPr>
              <a:tblGrid>
                <a:gridCol w="2590800"/>
              </a:tblGrid>
              <a:tr h="4191000">
                <a:tc>
                  <a:txBody>
                    <a:bodyPr/>
                    <a:lstStyle/>
                    <a:p>
                      <a:pPr marL="342900" marR="358775" algn="l">
                        <a:lnSpc>
                          <a:spcPts val="1210"/>
                        </a:lnSpc>
                        <a:spcBef>
                          <a:spcPts val="280"/>
                        </a:spcBef>
                        <a:spcAft>
                          <a:spcPts val="0"/>
                        </a:spcAft>
                      </a:pPr>
                      <a:r>
                        <a:rPr lang="en-US" sz="1000" dirty="0" smtClean="0">
                          <a:effectLst/>
                        </a:rPr>
                        <a:t>Albania - Tirana (355) </a:t>
                      </a:r>
                    </a:p>
                    <a:p>
                      <a:pPr marL="342900" marR="358775" algn="l">
                        <a:lnSpc>
                          <a:spcPts val="1210"/>
                        </a:lnSpc>
                        <a:spcBef>
                          <a:spcPts val="280"/>
                        </a:spcBef>
                        <a:spcAft>
                          <a:spcPts val="0"/>
                        </a:spcAft>
                      </a:pPr>
                      <a:r>
                        <a:rPr lang="en-US" sz="1000" dirty="0" smtClean="0">
                          <a:effectLst/>
                        </a:rPr>
                        <a:t>Andorra (376) </a:t>
                      </a:r>
                      <a:endParaRPr lang="en-US" sz="1100" dirty="0" smtClean="0">
                        <a:effectLst/>
                      </a:endParaRPr>
                    </a:p>
                    <a:p>
                      <a:pPr marL="342900" marR="358775" algn="l">
                        <a:lnSpc>
                          <a:spcPts val="1210"/>
                        </a:lnSpc>
                        <a:spcBef>
                          <a:spcPts val="280"/>
                        </a:spcBef>
                        <a:spcAft>
                          <a:spcPts val="0"/>
                        </a:spcAft>
                      </a:pPr>
                      <a:r>
                        <a:rPr lang="en-US" sz="1000" dirty="0" smtClean="0">
                          <a:effectLst/>
                        </a:rPr>
                        <a:t>Argentina (54) </a:t>
                      </a:r>
                      <a:endParaRPr lang="en-US" sz="1100" dirty="0" smtClean="0">
                        <a:effectLst/>
                      </a:endParaRPr>
                    </a:p>
                    <a:p>
                      <a:pPr marL="342900" marR="358775" algn="l">
                        <a:lnSpc>
                          <a:spcPts val="1210"/>
                        </a:lnSpc>
                        <a:spcBef>
                          <a:spcPts val="280"/>
                        </a:spcBef>
                        <a:spcAft>
                          <a:spcPts val="0"/>
                        </a:spcAft>
                      </a:pPr>
                      <a:r>
                        <a:rPr lang="en-US" sz="1000" dirty="0" smtClean="0">
                          <a:effectLst/>
                        </a:rPr>
                        <a:t>Australia (61)</a:t>
                      </a:r>
                      <a:endParaRPr lang="en-US" sz="1100" dirty="0" smtClean="0">
                        <a:effectLst/>
                      </a:endParaRPr>
                    </a:p>
                    <a:p>
                      <a:pPr marL="342900" marR="0" algn="l">
                        <a:lnSpc>
                          <a:spcPts val="1215"/>
                        </a:lnSpc>
                        <a:spcBef>
                          <a:spcPts val="10"/>
                        </a:spcBef>
                        <a:spcAft>
                          <a:spcPts val="0"/>
                        </a:spcAft>
                      </a:pPr>
                      <a:r>
                        <a:rPr lang="en-US" sz="1000" dirty="0" smtClean="0">
                          <a:effectLst/>
                        </a:rPr>
                        <a:t>Austria (43)</a:t>
                      </a:r>
                      <a:endParaRPr lang="en-US" sz="1100" dirty="0" smtClean="0">
                        <a:effectLst/>
                      </a:endParaRPr>
                    </a:p>
                    <a:p>
                      <a:pPr marL="342900" marR="358775" algn="l">
                        <a:lnSpc>
                          <a:spcPct val="98000"/>
                        </a:lnSpc>
                        <a:spcBef>
                          <a:spcPts val="0"/>
                        </a:spcBef>
                        <a:spcAft>
                          <a:spcPts val="0"/>
                        </a:spcAft>
                      </a:pPr>
                      <a:r>
                        <a:rPr lang="en-US" sz="1000" dirty="0" smtClean="0">
                          <a:effectLst/>
                        </a:rPr>
                        <a:t>Bahamas - Cellular (1) </a:t>
                      </a:r>
                    </a:p>
                    <a:p>
                      <a:pPr marL="342900" marR="358775" algn="l">
                        <a:lnSpc>
                          <a:spcPct val="98000"/>
                        </a:lnSpc>
                        <a:spcBef>
                          <a:spcPts val="0"/>
                        </a:spcBef>
                        <a:spcAft>
                          <a:spcPts val="0"/>
                        </a:spcAft>
                      </a:pPr>
                      <a:r>
                        <a:rPr lang="en-US" sz="1000" dirty="0" smtClean="0">
                          <a:effectLst/>
                        </a:rPr>
                        <a:t>Bahamas (1)</a:t>
                      </a:r>
                      <a:endParaRPr lang="en-US" sz="1100" dirty="0" smtClean="0">
                        <a:effectLst/>
                      </a:endParaRPr>
                    </a:p>
                    <a:p>
                      <a:pPr marL="342900" marR="0" algn="l">
                        <a:lnSpc>
                          <a:spcPct val="98000"/>
                        </a:lnSpc>
                        <a:spcBef>
                          <a:spcPts val="0"/>
                        </a:spcBef>
                        <a:spcAft>
                          <a:spcPts val="0"/>
                        </a:spcAft>
                      </a:pPr>
                      <a:r>
                        <a:rPr lang="en-US" sz="1000" dirty="0" smtClean="0">
                          <a:effectLst/>
                        </a:rPr>
                        <a:t>Bangladesh - Cellular (880) </a:t>
                      </a:r>
                    </a:p>
                    <a:p>
                      <a:pPr marL="342900" marR="0" algn="l">
                        <a:lnSpc>
                          <a:spcPct val="98000"/>
                        </a:lnSpc>
                        <a:spcBef>
                          <a:spcPts val="0"/>
                        </a:spcBef>
                        <a:spcAft>
                          <a:spcPts val="0"/>
                        </a:spcAft>
                      </a:pPr>
                      <a:r>
                        <a:rPr lang="en-US" sz="1000" dirty="0" smtClean="0">
                          <a:effectLst/>
                        </a:rPr>
                        <a:t>Bangladesh -</a:t>
                      </a:r>
                      <a:r>
                        <a:rPr lang="en-US" sz="1000" spc="-40" dirty="0" smtClean="0">
                          <a:effectLst/>
                        </a:rPr>
                        <a:t> </a:t>
                      </a:r>
                      <a:r>
                        <a:rPr lang="en-US" sz="1000" dirty="0" smtClean="0">
                          <a:effectLst/>
                        </a:rPr>
                        <a:t>Chittagong</a:t>
                      </a:r>
                      <a:r>
                        <a:rPr lang="en-US" sz="1000" spc="-20" dirty="0" smtClean="0">
                          <a:effectLst/>
                        </a:rPr>
                        <a:t> </a:t>
                      </a:r>
                      <a:r>
                        <a:rPr lang="en-US" sz="1000" dirty="0" smtClean="0">
                          <a:effectLst/>
                        </a:rPr>
                        <a:t>(880) Bangladesh - Dhaka (880) </a:t>
                      </a:r>
                    </a:p>
                    <a:p>
                      <a:pPr marL="342900" marR="0" algn="l">
                        <a:lnSpc>
                          <a:spcPct val="98000"/>
                        </a:lnSpc>
                        <a:spcBef>
                          <a:spcPts val="0"/>
                        </a:spcBef>
                        <a:spcAft>
                          <a:spcPts val="0"/>
                        </a:spcAft>
                      </a:pPr>
                      <a:r>
                        <a:rPr lang="en-US" sz="1000" dirty="0" smtClean="0">
                          <a:effectLst/>
                        </a:rPr>
                        <a:t>Bangladesh - Sylhet (880) </a:t>
                      </a:r>
                      <a:endParaRPr lang="en-US" sz="1100" dirty="0" smtClean="0">
                        <a:effectLst/>
                      </a:endParaRPr>
                    </a:p>
                    <a:p>
                      <a:pPr marL="342900" marR="0" algn="l">
                        <a:lnSpc>
                          <a:spcPct val="98000"/>
                        </a:lnSpc>
                        <a:spcBef>
                          <a:spcPts val="0"/>
                        </a:spcBef>
                        <a:spcAft>
                          <a:spcPts val="0"/>
                        </a:spcAft>
                      </a:pPr>
                      <a:r>
                        <a:rPr lang="en-US" sz="1000" dirty="0" smtClean="0">
                          <a:effectLst/>
                        </a:rPr>
                        <a:t>Belgium</a:t>
                      </a:r>
                      <a:r>
                        <a:rPr lang="en-US" sz="1000" spc="-5" dirty="0" smtClean="0">
                          <a:effectLst/>
                        </a:rPr>
                        <a:t> </a:t>
                      </a:r>
                      <a:r>
                        <a:rPr lang="en-US" sz="1000" dirty="0" smtClean="0">
                          <a:effectLst/>
                        </a:rPr>
                        <a:t>(32)</a:t>
                      </a:r>
                      <a:endParaRPr lang="en-US" sz="1100" dirty="0" smtClean="0">
                        <a:effectLst/>
                      </a:endParaRPr>
                    </a:p>
                    <a:p>
                      <a:pPr marL="342900" marR="402590" algn="l">
                        <a:lnSpc>
                          <a:spcPct val="98000"/>
                        </a:lnSpc>
                        <a:spcBef>
                          <a:spcPts val="0"/>
                        </a:spcBef>
                        <a:spcAft>
                          <a:spcPts val="0"/>
                        </a:spcAft>
                      </a:pPr>
                      <a:r>
                        <a:rPr lang="en-US" sz="1000" dirty="0" smtClean="0">
                          <a:effectLst/>
                        </a:rPr>
                        <a:t>Bermuda - Cellular (1) Bermuda (1)</a:t>
                      </a:r>
                      <a:endParaRPr lang="en-US" sz="1100" dirty="0" smtClean="0">
                        <a:effectLst/>
                      </a:endParaRPr>
                    </a:p>
                    <a:p>
                      <a:pPr marL="342900" marR="158750" algn="l">
                        <a:lnSpc>
                          <a:spcPct val="98000"/>
                        </a:lnSpc>
                        <a:spcBef>
                          <a:spcPts val="0"/>
                        </a:spcBef>
                        <a:spcAft>
                          <a:spcPts val="0"/>
                        </a:spcAft>
                      </a:pPr>
                      <a:r>
                        <a:rPr lang="en-US" sz="1000" dirty="0" smtClean="0">
                          <a:effectLst/>
                        </a:rPr>
                        <a:t>Bolivia - La Paz (591) </a:t>
                      </a:r>
                      <a:endParaRPr lang="en-US" sz="1100" dirty="0" smtClean="0">
                        <a:effectLst/>
                      </a:endParaRPr>
                    </a:p>
                    <a:p>
                      <a:pPr marL="342900" marR="158750" algn="l">
                        <a:lnSpc>
                          <a:spcPct val="98000"/>
                        </a:lnSpc>
                        <a:spcBef>
                          <a:spcPts val="0"/>
                        </a:spcBef>
                        <a:spcAft>
                          <a:spcPts val="0"/>
                        </a:spcAft>
                      </a:pPr>
                      <a:r>
                        <a:rPr lang="en-US" sz="1000" dirty="0" smtClean="0">
                          <a:effectLst/>
                        </a:rPr>
                        <a:t>Bolivia - Santa Cruz (591)</a:t>
                      </a:r>
                      <a:endParaRPr lang="en-US" sz="1100" dirty="0" smtClean="0">
                        <a:effectLst/>
                      </a:endParaRPr>
                    </a:p>
                    <a:p>
                      <a:pPr marL="342900" marR="158750" algn="l">
                        <a:lnSpc>
                          <a:spcPct val="98000"/>
                        </a:lnSpc>
                        <a:spcBef>
                          <a:spcPts val="0"/>
                        </a:spcBef>
                        <a:spcAft>
                          <a:spcPts val="0"/>
                        </a:spcAft>
                      </a:pPr>
                      <a:r>
                        <a:rPr lang="en-US" sz="1000" dirty="0" smtClean="0">
                          <a:effectLst/>
                        </a:rPr>
                        <a:t>Brazil (55)</a:t>
                      </a:r>
                      <a:endParaRPr lang="en-US" sz="1100" dirty="0" smtClean="0">
                        <a:effectLst/>
                      </a:endParaRPr>
                    </a:p>
                    <a:p>
                      <a:pPr marL="342900" marR="407035" algn="l">
                        <a:lnSpc>
                          <a:spcPct val="98000"/>
                        </a:lnSpc>
                        <a:spcBef>
                          <a:spcPts val="0"/>
                        </a:spcBef>
                        <a:spcAft>
                          <a:spcPts val="0"/>
                        </a:spcAft>
                      </a:pPr>
                      <a:r>
                        <a:rPr lang="en-US" sz="1000" dirty="0" smtClean="0">
                          <a:effectLst/>
                        </a:rPr>
                        <a:t>Brunei - Cellular (673) </a:t>
                      </a:r>
                    </a:p>
                    <a:p>
                      <a:pPr marL="342900" marR="407035" algn="l">
                        <a:lnSpc>
                          <a:spcPct val="98000"/>
                        </a:lnSpc>
                        <a:spcBef>
                          <a:spcPts val="0"/>
                        </a:spcBef>
                        <a:spcAft>
                          <a:spcPts val="0"/>
                        </a:spcAft>
                      </a:pPr>
                      <a:r>
                        <a:rPr lang="en-US" sz="1000" dirty="0" smtClean="0">
                          <a:effectLst/>
                        </a:rPr>
                        <a:t>Brunei (673)</a:t>
                      </a:r>
                      <a:endParaRPr lang="en-US" sz="1100" dirty="0" smtClean="0">
                        <a:effectLst/>
                      </a:endParaRPr>
                    </a:p>
                    <a:p>
                      <a:pPr marL="342900" marR="490855" algn="l">
                        <a:lnSpc>
                          <a:spcPct val="98000"/>
                        </a:lnSpc>
                        <a:spcBef>
                          <a:spcPts val="0"/>
                        </a:spcBef>
                        <a:spcAft>
                          <a:spcPts val="0"/>
                        </a:spcAft>
                      </a:pPr>
                      <a:r>
                        <a:rPr lang="en-US" sz="1000" dirty="0" smtClean="0">
                          <a:effectLst/>
                        </a:rPr>
                        <a:t>Bulgaria (359)</a:t>
                      </a:r>
                      <a:endParaRPr lang="en-US" sz="1100" dirty="0" smtClean="0">
                        <a:effectLst/>
                      </a:endParaRPr>
                    </a:p>
                    <a:p>
                      <a:pPr marL="342900" marR="490855" algn="l">
                        <a:lnSpc>
                          <a:spcPct val="98000"/>
                        </a:lnSpc>
                        <a:spcBef>
                          <a:spcPts val="0"/>
                        </a:spcBef>
                        <a:spcAft>
                          <a:spcPts val="0"/>
                        </a:spcAft>
                      </a:pPr>
                      <a:r>
                        <a:rPr lang="en-US" sz="1000" dirty="0" smtClean="0">
                          <a:effectLst/>
                        </a:rPr>
                        <a:t>Canada - Cellular (1) </a:t>
                      </a:r>
                    </a:p>
                    <a:p>
                      <a:pPr marL="342900" marR="490855" algn="l">
                        <a:lnSpc>
                          <a:spcPct val="98000"/>
                        </a:lnSpc>
                        <a:spcBef>
                          <a:spcPts val="0"/>
                        </a:spcBef>
                        <a:spcAft>
                          <a:spcPts val="0"/>
                        </a:spcAft>
                      </a:pPr>
                      <a:r>
                        <a:rPr lang="en-US" sz="1000" dirty="0" smtClean="0">
                          <a:effectLst/>
                        </a:rPr>
                        <a:t>Canada (1)</a:t>
                      </a:r>
                      <a:endParaRPr lang="en-US" sz="1100" dirty="0" smtClean="0">
                        <a:effectLst/>
                      </a:endParaRPr>
                    </a:p>
                    <a:p>
                      <a:pPr marL="342900" marR="0" algn="l">
                        <a:lnSpc>
                          <a:spcPts val="1205"/>
                        </a:lnSpc>
                        <a:spcBef>
                          <a:spcPts val="0"/>
                        </a:spcBef>
                        <a:spcAft>
                          <a:spcPts val="0"/>
                        </a:spcAft>
                      </a:pPr>
                      <a:r>
                        <a:rPr lang="en-US" sz="1000" dirty="0" smtClean="0">
                          <a:effectLst/>
                        </a:rPr>
                        <a:t>Chile (56)</a:t>
                      </a:r>
                      <a:endParaRPr lang="en-US" sz="1100" dirty="0" smtClean="0">
                        <a:effectLst/>
                      </a:endParaRPr>
                    </a:p>
                    <a:p>
                      <a:pPr marL="342900" marR="519430" algn="l">
                        <a:lnSpc>
                          <a:spcPct val="98000"/>
                        </a:lnSpc>
                        <a:spcBef>
                          <a:spcPts val="0"/>
                        </a:spcBef>
                        <a:spcAft>
                          <a:spcPts val="0"/>
                        </a:spcAft>
                      </a:pPr>
                      <a:r>
                        <a:rPr lang="en-US" sz="1000" dirty="0" smtClean="0">
                          <a:effectLst/>
                        </a:rPr>
                        <a:t>China - Cellular (86) </a:t>
                      </a:r>
                    </a:p>
                    <a:p>
                      <a:pPr marL="342900" marR="519430" algn="l">
                        <a:lnSpc>
                          <a:spcPct val="98000"/>
                        </a:lnSpc>
                        <a:spcBef>
                          <a:spcPts val="0"/>
                        </a:spcBef>
                        <a:spcAft>
                          <a:spcPts val="0"/>
                        </a:spcAft>
                      </a:pPr>
                      <a:r>
                        <a:rPr lang="en-US" sz="1000" dirty="0" smtClean="0">
                          <a:effectLst/>
                        </a:rPr>
                        <a:t>China (86)</a:t>
                      </a:r>
                      <a:endParaRPr lang="en-US" sz="1100" dirty="0" smtClean="0">
                        <a:effectLst/>
                      </a:endParaRPr>
                    </a:p>
                    <a:p>
                      <a:pPr marL="342900" marR="321310" algn="l">
                        <a:lnSpc>
                          <a:spcPct val="98000"/>
                        </a:lnSpc>
                        <a:spcBef>
                          <a:spcPts val="0"/>
                        </a:spcBef>
                        <a:spcAft>
                          <a:spcPts val="0"/>
                        </a:spcAft>
                      </a:pPr>
                      <a:r>
                        <a:rPr lang="en-US" sz="1000" dirty="0" smtClean="0">
                          <a:effectLst/>
                        </a:rPr>
                        <a:t>Colombia - Cellular (57) Colombia (57)</a:t>
                      </a:r>
                      <a:endParaRPr lang="en-US" sz="1100" dirty="0" smtClean="0">
                        <a:effectLst/>
                      </a:endParaRPr>
                    </a:p>
                    <a:p>
                      <a:pPr marL="342900" marR="358775" algn="l">
                        <a:lnSpc>
                          <a:spcPct val="98000"/>
                        </a:lnSpc>
                        <a:spcBef>
                          <a:spcPts val="0"/>
                        </a:spcBef>
                        <a:spcAft>
                          <a:spcPts val="0"/>
                        </a:spcAft>
                      </a:pPr>
                      <a:r>
                        <a:rPr lang="en-US" sz="1000" dirty="0" smtClean="0">
                          <a:effectLst/>
                        </a:rPr>
                        <a:t>Costa Rica (506) </a:t>
                      </a:r>
                      <a:endParaRPr lang="en-US" sz="1100" dirty="0" smtClean="0">
                        <a:effectLst/>
                      </a:endParaRPr>
                    </a:p>
                    <a:p>
                      <a:pPr marL="342900" marR="358775" algn="l">
                        <a:lnSpc>
                          <a:spcPct val="98000"/>
                        </a:lnSpc>
                        <a:spcBef>
                          <a:spcPts val="0"/>
                        </a:spcBef>
                        <a:spcAft>
                          <a:spcPts val="0"/>
                        </a:spcAft>
                      </a:pPr>
                      <a:r>
                        <a:rPr lang="en-US" sz="1000" dirty="0" smtClean="0">
                          <a:effectLst/>
                        </a:rPr>
                        <a:t>Croatia (385)</a:t>
                      </a:r>
                      <a:endParaRPr lang="en-US" sz="1100" dirty="0" smtClean="0">
                        <a:effectLst/>
                      </a:endParaRPr>
                    </a:p>
                    <a:p>
                      <a:pPr marL="342900" marR="393700" algn="l">
                        <a:lnSpc>
                          <a:spcPct val="98000"/>
                        </a:lnSpc>
                        <a:spcBef>
                          <a:spcPts val="0"/>
                        </a:spcBef>
                        <a:spcAft>
                          <a:spcPts val="0"/>
                        </a:spcAft>
                      </a:pPr>
                      <a:r>
                        <a:rPr lang="en-US" sz="1000" dirty="0" smtClean="0">
                          <a:effectLst/>
                        </a:rPr>
                        <a:t>Cyprus - Cellular (357) </a:t>
                      </a:r>
                    </a:p>
                    <a:p>
                      <a:pPr marL="342900" marR="393700" algn="l">
                        <a:lnSpc>
                          <a:spcPct val="98000"/>
                        </a:lnSpc>
                        <a:spcBef>
                          <a:spcPts val="0"/>
                        </a:spcBef>
                        <a:spcAft>
                          <a:spcPts val="0"/>
                        </a:spcAft>
                      </a:pPr>
                      <a:r>
                        <a:rPr lang="en-US" sz="1000" dirty="0" smtClean="0">
                          <a:effectLst/>
                        </a:rPr>
                        <a:t>Cyprus (357)</a:t>
                      </a:r>
                      <a:endParaRPr lang="en-US" sz="1100" dirty="0" smtClean="0">
                        <a:effectLst/>
                      </a:endParaRPr>
                    </a:p>
                    <a:p>
                      <a:pPr marL="342900" marR="321310" algn="l">
                        <a:lnSpc>
                          <a:spcPct val="98000"/>
                        </a:lnSpc>
                        <a:spcBef>
                          <a:spcPts val="0"/>
                        </a:spcBef>
                        <a:spcAft>
                          <a:spcPts val="0"/>
                        </a:spcAft>
                      </a:pPr>
                      <a:r>
                        <a:rPr lang="en-US" sz="1000" dirty="0" smtClean="0">
                          <a:effectLst/>
                        </a:rPr>
                        <a:t>Czech Republic (420) </a:t>
                      </a:r>
                    </a:p>
                    <a:p>
                      <a:pPr marL="342900" marR="321310" algn="l">
                        <a:lnSpc>
                          <a:spcPct val="98000"/>
                        </a:lnSpc>
                        <a:spcBef>
                          <a:spcPts val="0"/>
                        </a:spcBef>
                        <a:spcAft>
                          <a:spcPts val="0"/>
                        </a:spcAft>
                      </a:pPr>
                      <a:r>
                        <a:rPr lang="en-US" sz="1000" dirty="0" smtClean="0">
                          <a:effectLst/>
                        </a:rPr>
                        <a:t>Denmark (45) </a:t>
                      </a:r>
                      <a:endParaRPr lang="en-US" sz="1100" dirty="0" smtClean="0">
                        <a:effectLst/>
                      </a:endParaRPr>
                    </a:p>
                    <a:p>
                      <a:pPr marL="342900" marR="321310" algn="l">
                        <a:lnSpc>
                          <a:spcPct val="98000"/>
                        </a:lnSpc>
                        <a:spcBef>
                          <a:spcPts val="0"/>
                        </a:spcBef>
                        <a:spcAft>
                          <a:spcPts val="0"/>
                        </a:spcAft>
                      </a:pPr>
                      <a:r>
                        <a:rPr lang="en-US" sz="1000" dirty="0" smtClean="0">
                          <a:effectLst/>
                        </a:rPr>
                        <a:t>Dominican Republic (1)</a:t>
                      </a:r>
                      <a:endParaRPr lang="en-US" sz="1100" dirty="0" smtClean="0">
                        <a:effectLst/>
                      </a:endParaRPr>
                    </a:p>
                    <a:p>
                      <a:pPr marL="342900" marR="321310" algn="l">
                        <a:lnSpc>
                          <a:spcPct val="98000"/>
                        </a:lnSpc>
                        <a:spcBef>
                          <a:spcPts val="0"/>
                        </a:spcBef>
                        <a:spcAft>
                          <a:spcPts val="0"/>
                        </a:spcAft>
                      </a:pPr>
                      <a:r>
                        <a:rPr lang="en-US" sz="1000" dirty="0" smtClean="0">
                          <a:effectLst/>
                        </a:rPr>
                        <a:t>Estonia (372)</a:t>
                      </a:r>
                    </a:p>
                    <a:p>
                      <a:pPr marL="342900" marR="321310" algn="l">
                        <a:lnSpc>
                          <a:spcPct val="98000"/>
                        </a:lnSpc>
                        <a:spcBef>
                          <a:spcPts val="0"/>
                        </a:spcBef>
                        <a:spcAft>
                          <a:spcPts val="0"/>
                        </a:spcAft>
                      </a:pPr>
                      <a:r>
                        <a:rPr lang="en-US" sz="1000" dirty="0" smtClean="0">
                          <a:effectLst/>
                        </a:rPr>
                        <a:t>Finland (358)</a:t>
                      </a:r>
                      <a:endParaRPr lang="en-US" sz="1100" dirty="0">
                        <a:effectLst/>
                        <a:latin typeface="Calibri"/>
                        <a:ea typeface="Calibri"/>
                      </a:endParaRPr>
                    </a:p>
                  </a:txBody>
                  <a:tcPr marL="114300" marR="11430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858288947"/>
              </p:ext>
            </p:extLst>
          </p:nvPr>
        </p:nvGraphicFramePr>
        <p:xfrm>
          <a:off x="3352800" y="1295400"/>
          <a:ext cx="2514600" cy="5090160"/>
        </p:xfrm>
        <a:graphic>
          <a:graphicData uri="http://schemas.openxmlformats.org/drawingml/2006/table">
            <a:tbl>
              <a:tblPr>
                <a:tableStyleId>{2D5ABB26-0587-4C30-8999-92F81FD0307C}</a:tableStyleId>
              </a:tblPr>
              <a:tblGrid>
                <a:gridCol w="2514600"/>
              </a:tblGrid>
              <a:tr h="3886199">
                <a:tc>
                  <a:txBody>
                    <a:bodyPr/>
                    <a:lstStyle/>
                    <a:p>
                      <a:pPr marL="461010" marR="0" algn="l">
                        <a:lnSpc>
                          <a:spcPts val="1215"/>
                        </a:lnSpc>
                        <a:spcBef>
                          <a:spcPts val="295"/>
                        </a:spcBef>
                        <a:spcAft>
                          <a:spcPts val="0"/>
                        </a:spcAft>
                      </a:pPr>
                      <a:r>
                        <a:rPr lang="en-US" sz="1000" dirty="0">
                          <a:effectLst/>
                        </a:rPr>
                        <a:t>France (33)</a:t>
                      </a:r>
                      <a:endParaRPr lang="en-US" sz="1100" dirty="0">
                        <a:effectLst/>
                      </a:endParaRPr>
                    </a:p>
                    <a:p>
                      <a:pPr marL="461010" marR="0" algn="l">
                        <a:lnSpc>
                          <a:spcPts val="1210"/>
                        </a:lnSpc>
                        <a:spcBef>
                          <a:spcPts val="0"/>
                        </a:spcBef>
                        <a:spcAft>
                          <a:spcPts val="0"/>
                        </a:spcAft>
                      </a:pPr>
                      <a:r>
                        <a:rPr lang="en-US" sz="1000" dirty="0">
                          <a:effectLst/>
                        </a:rPr>
                        <a:t>French Antilles (596)</a:t>
                      </a:r>
                      <a:endParaRPr lang="en-US" sz="1100" dirty="0">
                        <a:effectLst/>
                      </a:endParaRPr>
                    </a:p>
                    <a:p>
                      <a:pPr marL="461010" marR="0" algn="l">
                        <a:lnSpc>
                          <a:spcPct val="98000"/>
                        </a:lnSpc>
                        <a:spcBef>
                          <a:spcPts val="5"/>
                        </a:spcBef>
                        <a:spcAft>
                          <a:spcPts val="0"/>
                        </a:spcAft>
                      </a:pPr>
                      <a:r>
                        <a:rPr lang="en-US" sz="1000" dirty="0">
                          <a:effectLst/>
                        </a:rPr>
                        <a:t>French Guiana -</a:t>
                      </a:r>
                      <a:r>
                        <a:rPr lang="en-US" sz="1000" spc="-15" dirty="0">
                          <a:effectLst/>
                        </a:rPr>
                        <a:t> </a:t>
                      </a:r>
                      <a:r>
                        <a:rPr lang="en-US" sz="1000" dirty="0">
                          <a:effectLst/>
                        </a:rPr>
                        <a:t>Cellular</a:t>
                      </a:r>
                      <a:r>
                        <a:rPr lang="en-US" sz="1000" spc="-5" dirty="0">
                          <a:effectLst/>
                        </a:rPr>
                        <a:t> </a:t>
                      </a:r>
                      <a:r>
                        <a:rPr lang="en-US" sz="1000" dirty="0">
                          <a:effectLst/>
                        </a:rPr>
                        <a:t>(594) French Guiana</a:t>
                      </a:r>
                      <a:r>
                        <a:rPr lang="en-US" sz="1000" spc="-20" dirty="0">
                          <a:effectLst/>
                        </a:rPr>
                        <a:t> </a:t>
                      </a:r>
                      <a:r>
                        <a:rPr lang="en-US" sz="1000" dirty="0">
                          <a:effectLst/>
                        </a:rPr>
                        <a:t>(594)</a:t>
                      </a:r>
                      <a:endParaRPr lang="en-US" sz="1100" dirty="0">
                        <a:effectLst/>
                      </a:endParaRPr>
                    </a:p>
                    <a:p>
                      <a:pPr marL="461010" marR="588010" algn="l">
                        <a:lnSpc>
                          <a:spcPct val="98000"/>
                        </a:lnSpc>
                        <a:spcBef>
                          <a:spcPts val="0"/>
                        </a:spcBef>
                        <a:spcAft>
                          <a:spcPts val="0"/>
                        </a:spcAft>
                      </a:pPr>
                      <a:r>
                        <a:rPr lang="en-US" sz="1000" dirty="0">
                          <a:effectLst/>
                        </a:rPr>
                        <a:t>Georgia (995) Germany (49) Gibraltar (350) Greece (30) Guadeloupe (590)</a:t>
                      </a:r>
                      <a:endParaRPr lang="en-US" sz="1100" dirty="0">
                        <a:effectLst/>
                      </a:endParaRPr>
                    </a:p>
                    <a:p>
                      <a:pPr marL="461010" marR="171450" algn="l">
                        <a:lnSpc>
                          <a:spcPct val="98000"/>
                        </a:lnSpc>
                        <a:spcBef>
                          <a:spcPts val="0"/>
                        </a:spcBef>
                        <a:spcAft>
                          <a:spcPts val="0"/>
                        </a:spcAft>
                      </a:pPr>
                      <a:r>
                        <a:rPr lang="en-US" sz="1000" dirty="0">
                          <a:effectLst/>
                        </a:rPr>
                        <a:t>Guatemala - </a:t>
                      </a:r>
                      <a:r>
                        <a:rPr lang="en-US" sz="1000" dirty="0" err="1">
                          <a:effectLst/>
                        </a:rPr>
                        <a:t>Telgua</a:t>
                      </a:r>
                      <a:r>
                        <a:rPr lang="en-US" sz="1000" dirty="0">
                          <a:effectLst/>
                        </a:rPr>
                        <a:t> (502) </a:t>
                      </a:r>
                      <a:endParaRPr lang="en-US" sz="1000" dirty="0" smtClean="0">
                        <a:effectLst/>
                      </a:endParaRPr>
                    </a:p>
                    <a:p>
                      <a:pPr marL="461010" marR="171450" algn="l">
                        <a:lnSpc>
                          <a:spcPct val="98000"/>
                        </a:lnSpc>
                        <a:spcBef>
                          <a:spcPts val="0"/>
                        </a:spcBef>
                        <a:spcAft>
                          <a:spcPts val="0"/>
                        </a:spcAft>
                      </a:pPr>
                      <a:r>
                        <a:rPr lang="en-US" sz="1000" dirty="0" smtClean="0">
                          <a:effectLst/>
                        </a:rPr>
                        <a:t>Hong </a:t>
                      </a:r>
                      <a:r>
                        <a:rPr lang="en-US" sz="1000" dirty="0">
                          <a:effectLst/>
                        </a:rPr>
                        <a:t>Kong - Cellular (852</a:t>
                      </a:r>
                      <a:r>
                        <a:rPr lang="en-US" sz="1000" dirty="0" smtClean="0">
                          <a:effectLst/>
                        </a:rPr>
                        <a:t>)</a:t>
                      </a:r>
                    </a:p>
                    <a:p>
                      <a:pPr marL="461010" marR="171450" algn="l">
                        <a:lnSpc>
                          <a:spcPct val="98000"/>
                        </a:lnSpc>
                        <a:spcBef>
                          <a:spcPts val="0"/>
                        </a:spcBef>
                        <a:spcAft>
                          <a:spcPts val="0"/>
                        </a:spcAft>
                      </a:pPr>
                      <a:r>
                        <a:rPr lang="en-US" sz="1000" dirty="0" smtClean="0">
                          <a:effectLst/>
                        </a:rPr>
                        <a:t> </a:t>
                      </a:r>
                      <a:r>
                        <a:rPr lang="en-US" sz="1000" dirty="0">
                          <a:effectLst/>
                        </a:rPr>
                        <a:t>Hong Kong (852)</a:t>
                      </a:r>
                      <a:endParaRPr lang="en-US" sz="1100" dirty="0">
                        <a:effectLst/>
                      </a:endParaRPr>
                    </a:p>
                    <a:p>
                      <a:pPr marL="461010" marR="846455" algn="l">
                        <a:lnSpc>
                          <a:spcPct val="98000"/>
                        </a:lnSpc>
                        <a:spcBef>
                          <a:spcPts val="0"/>
                        </a:spcBef>
                        <a:spcAft>
                          <a:spcPts val="0"/>
                        </a:spcAft>
                      </a:pPr>
                      <a:r>
                        <a:rPr lang="en-US" sz="1000" dirty="0">
                          <a:effectLst/>
                        </a:rPr>
                        <a:t>Hungary (36) Iceland (354)</a:t>
                      </a:r>
                      <a:endParaRPr lang="en-US" sz="1100" dirty="0">
                        <a:effectLst/>
                      </a:endParaRPr>
                    </a:p>
                    <a:p>
                      <a:pPr marL="461010" marR="541020" algn="l">
                        <a:lnSpc>
                          <a:spcPct val="98000"/>
                        </a:lnSpc>
                        <a:spcBef>
                          <a:spcPts val="0"/>
                        </a:spcBef>
                        <a:spcAft>
                          <a:spcPts val="0"/>
                        </a:spcAft>
                      </a:pPr>
                      <a:r>
                        <a:rPr lang="en-US" sz="1000" dirty="0">
                          <a:effectLst/>
                        </a:rPr>
                        <a:t>India - Cellular (91) </a:t>
                      </a:r>
                      <a:endParaRPr lang="en-US" sz="1000" dirty="0" smtClean="0">
                        <a:effectLst/>
                      </a:endParaRPr>
                    </a:p>
                    <a:p>
                      <a:pPr marL="461010" marR="541020" algn="l">
                        <a:lnSpc>
                          <a:spcPct val="98000"/>
                        </a:lnSpc>
                        <a:spcBef>
                          <a:spcPts val="0"/>
                        </a:spcBef>
                        <a:spcAft>
                          <a:spcPts val="0"/>
                        </a:spcAft>
                      </a:pPr>
                      <a:r>
                        <a:rPr lang="en-US" sz="1000" dirty="0" smtClean="0">
                          <a:effectLst/>
                        </a:rPr>
                        <a:t>India </a:t>
                      </a:r>
                      <a:r>
                        <a:rPr lang="en-US" sz="1000" dirty="0">
                          <a:effectLst/>
                        </a:rPr>
                        <a:t>(91)</a:t>
                      </a:r>
                      <a:endParaRPr lang="en-US" sz="1100" dirty="0">
                        <a:effectLst/>
                      </a:endParaRPr>
                    </a:p>
                    <a:p>
                      <a:pPr marL="461010" marR="171450" algn="l">
                        <a:lnSpc>
                          <a:spcPct val="98000"/>
                        </a:lnSpc>
                        <a:spcBef>
                          <a:spcPts val="0"/>
                        </a:spcBef>
                        <a:spcAft>
                          <a:spcPts val="0"/>
                        </a:spcAft>
                      </a:pPr>
                      <a:r>
                        <a:rPr lang="en-US" sz="1000" dirty="0">
                          <a:effectLst/>
                        </a:rPr>
                        <a:t>Indonesia - Cellular (62) Indonesia - Jakarta (62) Indonesia - Surabaya (62) </a:t>
                      </a:r>
                      <a:endParaRPr lang="en-US" sz="1000" dirty="0" smtClean="0">
                        <a:effectLst/>
                      </a:endParaRPr>
                    </a:p>
                    <a:p>
                      <a:pPr marL="461010" marR="171450" algn="l">
                        <a:lnSpc>
                          <a:spcPct val="98000"/>
                        </a:lnSpc>
                        <a:spcBef>
                          <a:spcPts val="0"/>
                        </a:spcBef>
                        <a:spcAft>
                          <a:spcPts val="0"/>
                        </a:spcAft>
                      </a:pPr>
                      <a:r>
                        <a:rPr lang="en-US" sz="1000" dirty="0" smtClean="0">
                          <a:effectLst/>
                        </a:rPr>
                        <a:t>Iraq </a:t>
                      </a:r>
                      <a:r>
                        <a:rPr lang="en-US" sz="1000" dirty="0">
                          <a:effectLst/>
                        </a:rPr>
                        <a:t>- Baghdad (964)</a:t>
                      </a:r>
                      <a:endParaRPr lang="en-US" sz="1100" dirty="0">
                        <a:effectLst/>
                      </a:endParaRPr>
                    </a:p>
                    <a:p>
                      <a:pPr marL="461010" marR="171450" algn="l">
                        <a:lnSpc>
                          <a:spcPct val="98000"/>
                        </a:lnSpc>
                        <a:spcBef>
                          <a:spcPts val="0"/>
                        </a:spcBef>
                        <a:spcAft>
                          <a:spcPts val="0"/>
                        </a:spcAft>
                      </a:pPr>
                      <a:r>
                        <a:rPr lang="en-US" sz="1000" dirty="0">
                          <a:effectLst/>
                        </a:rPr>
                        <a:t>Ireland (353)</a:t>
                      </a:r>
                      <a:endParaRPr lang="en-US" sz="1100" dirty="0">
                        <a:effectLst/>
                      </a:endParaRPr>
                    </a:p>
                    <a:p>
                      <a:pPr marL="461010" marR="777875" algn="l">
                        <a:lnSpc>
                          <a:spcPct val="98000"/>
                        </a:lnSpc>
                        <a:spcBef>
                          <a:spcPts val="0"/>
                        </a:spcBef>
                        <a:spcAft>
                          <a:spcPts val="0"/>
                        </a:spcAft>
                      </a:pPr>
                      <a:r>
                        <a:rPr lang="en-US" sz="1000" dirty="0">
                          <a:effectLst/>
                        </a:rPr>
                        <a:t>Israel (972)</a:t>
                      </a:r>
                      <a:endParaRPr lang="en-US" sz="1100" dirty="0">
                        <a:effectLst/>
                      </a:endParaRPr>
                    </a:p>
                    <a:p>
                      <a:pPr marL="461010" marR="777875" algn="l">
                        <a:lnSpc>
                          <a:spcPct val="98000"/>
                        </a:lnSpc>
                        <a:spcBef>
                          <a:spcPts val="0"/>
                        </a:spcBef>
                        <a:spcAft>
                          <a:spcPts val="0"/>
                        </a:spcAft>
                      </a:pPr>
                      <a:r>
                        <a:rPr lang="en-US" sz="1000" dirty="0">
                          <a:effectLst/>
                        </a:rPr>
                        <a:t>Italy (39) </a:t>
                      </a:r>
                      <a:endParaRPr lang="en-US" sz="1100" dirty="0">
                        <a:effectLst/>
                      </a:endParaRPr>
                    </a:p>
                    <a:p>
                      <a:pPr marL="461010" marR="777875" algn="l">
                        <a:lnSpc>
                          <a:spcPct val="98000"/>
                        </a:lnSpc>
                        <a:spcBef>
                          <a:spcPts val="0"/>
                        </a:spcBef>
                        <a:spcAft>
                          <a:spcPts val="0"/>
                        </a:spcAft>
                      </a:pPr>
                      <a:r>
                        <a:rPr lang="en-US" sz="1000" dirty="0">
                          <a:effectLst/>
                        </a:rPr>
                        <a:t>Japan (81) Jordan (962) Kazakhstan(7)</a:t>
                      </a:r>
                      <a:endParaRPr lang="en-US" sz="1100" dirty="0">
                        <a:effectLst/>
                      </a:endParaRPr>
                    </a:p>
                    <a:p>
                      <a:pPr marL="461010" marR="103505" algn="l">
                        <a:lnSpc>
                          <a:spcPct val="98000"/>
                        </a:lnSpc>
                        <a:spcBef>
                          <a:spcPts val="0"/>
                        </a:spcBef>
                        <a:spcAft>
                          <a:spcPts val="0"/>
                        </a:spcAft>
                      </a:pPr>
                      <a:r>
                        <a:rPr lang="en-US" sz="1000" spc="-15" dirty="0">
                          <a:effectLst/>
                        </a:rPr>
                        <a:t>Kenya </a:t>
                      </a:r>
                      <a:r>
                        <a:rPr lang="en-US" sz="1000" dirty="0">
                          <a:effectLst/>
                        </a:rPr>
                        <a:t>- Nairobi (254) </a:t>
                      </a:r>
                      <a:endParaRPr lang="en-US" sz="1000" dirty="0" smtClean="0">
                        <a:effectLst/>
                      </a:endParaRPr>
                    </a:p>
                    <a:p>
                      <a:pPr marL="461010" marR="103505" algn="l">
                        <a:lnSpc>
                          <a:spcPct val="98000"/>
                        </a:lnSpc>
                        <a:spcBef>
                          <a:spcPts val="0"/>
                        </a:spcBef>
                        <a:spcAft>
                          <a:spcPts val="0"/>
                        </a:spcAft>
                      </a:pPr>
                      <a:r>
                        <a:rPr lang="en-US" sz="1000" dirty="0" smtClean="0">
                          <a:effectLst/>
                        </a:rPr>
                        <a:t>Lithuania </a:t>
                      </a:r>
                      <a:r>
                        <a:rPr lang="en-US" sz="1000" dirty="0">
                          <a:effectLst/>
                        </a:rPr>
                        <a:t>(370)</a:t>
                      </a:r>
                      <a:endParaRPr lang="en-US" sz="1100" dirty="0">
                        <a:effectLst/>
                      </a:endParaRPr>
                    </a:p>
                    <a:p>
                      <a:pPr marL="461010" marR="103505" algn="l">
                        <a:lnSpc>
                          <a:spcPct val="98000"/>
                        </a:lnSpc>
                        <a:spcBef>
                          <a:spcPts val="0"/>
                        </a:spcBef>
                        <a:spcAft>
                          <a:spcPts val="0"/>
                        </a:spcAft>
                      </a:pPr>
                      <a:r>
                        <a:rPr lang="en-US" sz="1000" dirty="0">
                          <a:effectLst/>
                        </a:rPr>
                        <a:t>Luxembourg - Cellular</a:t>
                      </a:r>
                      <a:r>
                        <a:rPr lang="en-US" sz="1000" spc="-50" dirty="0">
                          <a:effectLst/>
                        </a:rPr>
                        <a:t> </a:t>
                      </a:r>
                      <a:r>
                        <a:rPr lang="en-US" sz="1000" dirty="0">
                          <a:effectLst/>
                        </a:rPr>
                        <a:t>(352) Luxembourg</a:t>
                      </a:r>
                      <a:r>
                        <a:rPr lang="en-US" sz="1000" spc="-50" dirty="0">
                          <a:effectLst/>
                        </a:rPr>
                        <a:t> </a:t>
                      </a:r>
                      <a:r>
                        <a:rPr lang="en-US" sz="1000" dirty="0">
                          <a:effectLst/>
                        </a:rPr>
                        <a:t>(352)</a:t>
                      </a:r>
                      <a:endParaRPr lang="en-US" sz="1100" dirty="0">
                        <a:effectLst/>
                      </a:endParaRPr>
                    </a:p>
                    <a:p>
                      <a:pPr marL="461010" marR="381000" algn="l">
                        <a:lnSpc>
                          <a:spcPct val="98000"/>
                        </a:lnSpc>
                        <a:spcBef>
                          <a:spcPts val="0"/>
                        </a:spcBef>
                        <a:spcAft>
                          <a:spcPts val="0"/>
                        </a:spcAft>
                      </a:pPr>
                      <a:r>
                        <a:rPr lang="en-US" sz="1000" dirty="0">
                          <a:effectLst/>
                        </a:rPr>
                        <a:t>Macao - Cellular (853) Macao (853)</a:t>
                      </a:r>
                      <a:endParaRPr lang="en-US" sz="1100" dirty="0">
                        <a:effectLst/>
                      </a:endParaRPr>
                    </a:p>
                    <a:p>
                      <a:pPr marL="461010" marR="0" algn="l">
                        <a:lnSpc>
                          <a:spcPct val="98000"/>
                        </a:lnSpc>
                        <a:spcBef>
                          <a:spcPts val="0"/>
                        </a:spcBef>
                        <a:spcAft>
                          <a:spcPts val="0"/>
                        </a:spcAft>
                      </a:pPr>
                      <a:r>
                        <a:rPr lang="en-US" sz="1000" dirty="0">
                          <a:effectLst/>
                        </a:rPr>
                        <a:t>Malaysia - Cellular (60) </a:t>
                      </a:r>
                      <a:endParaRPr lang="en-US" sz="1000" dirty="0" smtClean="0">
                        <a:effectLst/>
                      </a:endParaRPr>
                    </a:p>
                    <a:p>
                      <a:pPr marL="461010" marR="0" algn="l">
                        <a:lnSpc>
                          <a:spcPct val="98000"/>
                        </a:lnSpc>
                        <a:spcBef>
                          <a:spcPts val="0"/>
                        </a:spcBef>
                        <a:spcAft>
                          <a:spcPts val="0"/>
                        </a:spcAft>
                      </a:pPr>
                      <a:r>
                        <a:rPr lang="en-US" sz="1000" dirty="0" smtClean="0">
                          <a:effectLst/>
                        </a:rPr>
                        <a:t>Malaysia </a:t>
                      </a:r>
                      <a:r>
                        <a:rPr lang="en-US" sz="1000" dirty="0">
                          <a:effectLst/>
                        </a:rPr>
                        <a:t>(60)</a:t>
                      </a:r>
                      <a:endParaRPr lang="en-US" sz="1100" dirty="0">
                        <a:effectLst/>
                      </a:endParaRPr>
                    </a:p>
                    <a:p>
                      <a:pPr marL="461010" marR="0" algn="l">
                        <a:lnSpc>
                          <a:spcPts val="1205"/>
                        </a:lnSpc>
                        <a:spcBef>
                          <a:spcPts val="0"/>
                        </a:spcBef>
                        <a:spcAft>
                          <a:spcPts val="0"/>
                        </a:spcAft>
                      </a:pPr>
                      <a:r>
                        <a:rPr lang="en-US" sz="1000" dirty="0">
                          <a:effectLst/>
                        </a:rPr>
                        <a:t>Malta (356)</a:t>
                      </a:r>
                      <a:endParaRPr lang="en-US" sz="1100" dirty="0">
                        <a:effectLst/>
                      </a:endParaRPr>
                    </a:p>
                    <a:p>
                      <a:pPr marL="461010" marR="0" algn="l">
                        <a:lnSpc>
                          <a:spcPts val="1215"/>
                        </a:lnSpc>
                        <a:spcBef>
                          <a:spcPts val="0"/>
                        </a:spcBef>
                        <a:spcAft>
                          <a:spcPts val="0"/>
                        </a:spcAft>
                      </a:pPr>
                      <a:r>
                        <a:rPr lang="en-US" sz="1000" dirty="0">
                          <a:effectLst/>
                        </a:rPr>
                        <a:t>Mexico - Cellular (521)</a:t>
                      </a:r>
                      <a:endParaRPr lang="en-US" sz="1100" dirty="0">
                        <a:effectLst/>
                        <a:latin typeface="Calibri"/>
                        <a:ea typeface="Calibri"/>
                      </a:endParaRPr>
                    </a:p>
                  </a:txBody>
                  <a:tcPr marL="114300" marR="11430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228377708"/>
              </p:ext>
            </p:extLst>
          </p:nvPr>
        </p:nvGraphicFramePr>
        <p:xfrm>
          <a:off x="6019800" y="1219200"/>
          <a:ext cx="2743200" cy="5334000"/>
        </p:xfrm>
        <a:graphic>
          <a:graphicData uri="http://schemas.openxmlformats.org/drawingml/2006/table">
            <a:tbl>
              <a:tblPr>
                <a:tableStyleId>{2D5ABB26-0587-4C30-8999-92F81FD0307C}</a:tableStyleId>
              </a:tblPr>
              <a:tblGrid>
                <a:gridCol w="2743200"/>
              </a:tblGrid>
              <a:tr h="3939381">
                <a:tc>
                  <a:txBody>
                    <a:bodyPr/>
                    <a:lstStyle/>
                    <a:p>
                      <a:pPr marL="491490" marR="902970" algn="l">
                        <a:lnSpc>
                          <a:spcPts val="1210"/>
                        </a:lnSpc>
                        <a:spcBef>
                          <a:spcPts val="280"/>
                        </a:spcBef>
                        <a:spcAft>
                          <a:spcPts val="0"/>
                        </a:spcAft>
                        <a:tabLst>
                          <a:tab pos="1360170" algn="l"/>
                        </a:tabLst>
                      </a:pPr>
                      <a:r>
                        <a:rPr lang="en-US" sz="1000" dirty="0">
                          <a:effectLst/>
                        </a:rPr>
                        <a:t>Mexico (52)</a:t>
                      </a:r>
                      <a:endParaRPr lang="en-US" sz="1100" dirty="0">
                        <a:effectLst/>
                      </a:endParaRPr>
                    </a:p>
                    <a:p>
                      <a:pPr marL="491490" marR="902970" algn="l">
                        <a:lnSpc>
                          <a:spcPts val="1210"/>
                        </a:lnSpc>
                        <a:spcBef>
                          <a:spcPts val="280"/>
                        </a:spcBef>
                        <a:spcAft>
                          <a:spcPts val="0"/>
                        </a:spcAft>
                        <a:tabLst>
                          <a:tab pos="1360170" algn="l"/>
                        </a:tabLst>
                      </a:pPr>
                      <a:r>
                        <a:rPr lang="en-US" sz="1000" dirty="0">
                          <a:effectLst/>
                        </a:rPr>
                        <a:t>Monaco (377) Netherlands (3) </a:t>
                      </a:r>
                      <a:endParaRPr lang="en-US" sz="1100" dirty="0">
                        <a:effectLst/>
                      </a:endParaRPr>
                    </a:p>
                    <a:p>
                      <a:pPr marL="491490" marR="902970" algn="l">
                        <a:lnSpc>
                          <a:spcPts val="1210"/>
                        </a:lnSpc>
                        <a:spcBef>
                          <a:spcPts val="280"/>
                        </a:spcBef>
                        <a:spcAft>
                          <a:spcPts val="0"/>
                        </a:spcAft>
                        <a:tabLst>
                          <a:tab pos="1360170" algn="l"/>
                        </a:tabLst>
                      </a:pPr>
                      <a:r>
                        <a:rPr lang="en-US" sz="1000" dirty="0">
                          <a:effectLst/>
                        </a:rPr>
                        <a:t>New Zealand (64) Norway (47)</a:t>
                      </a:r>
                      <a:endParaRPr lang="en-US" sz="1100" dirty="0">
                        <a:effectLst/>
                      </a:endParaRPr>
                    </a:p>
                    <a:p>
                      <a:pPr marL="491490" marR="902970" algn="l">
                        <a:lnSpc>
                          <a:spcPts val="1210"/>
                        </a:lnSpc>
                        <a:spcBef>
                          <a:spcPts val="280"/>
                        </a:spcBef>
                        <a:spcAft>
                          <a:spcPts val="0"/>
                        </a:spcAft>
                        <a:tabLst>
                          <a:tab pos="1360170" algn="l"/>
                        </a:tabLst>
                      </a:pPr>
                      <a:r>
                        <a:rPr lang="en-US" sz="1000" dirty="0">
                          <a:effectLst/>
                        </a:rPr>
                        <a:t>Panama (507) Paraguay (595)</a:t>
                      </a:r>
                      <a:endParaRPr lang="en-US" sz="1100" dirty="0">
                        <a:effectLst/>
                      </a:endParaRPr>
                    </a:p>
                    <a:p>
                      <a:pPr marL="491490" marR="902970" algn="l">
                        <a:lnSpc>
                          <a:spcPts val="1210"/>
                        </a:lnSpc>
                        <a:spcBef>
                          <a:spcPts val="280"/>
                        </a:spcBef>
                        <a:spcAft>
                          <a:spcPts val="0"/>
                        </a:spcAft>
                        <a:tabLst>
                          <a:tab pos="1360170" algn="l"/>
                        </a:tabLst>
                      </a:pPr>
                      <a:r>
                        <a:rPr lang="en-US" sz="1000" dirty="0">
                          <a:effectLst/>
                        </a:rPr>
                        <a:t>Peru (51)</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Poland (48)</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Portugal (351)</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Romania (40)</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Russia- Cellular (7) </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Russia (7)</a:t>
                      </a:r>
                      <a:endParaRPr lang="en-US" sz="1100" dirty="0">
                        <a:effectLst/>
                      </a:endParaRPr>
                    </a:p>
                    <a:p>
                      <a:pPr marL="491490" marR="331470" algn="l">
                        <a:lnSpc>
                          <a:spcPts val="1210"/>
                        </a:lnSpc>
                        <a:spcBef>
                          <a:spcPts val="0"/>
                        </a:spcBef>
                        <a:spcAft>
                          <a:spcPts val="0"/>
                        </a:spcAft>
                        <a:tabLst>
                          <a:tab pos="1588770" algn="l"/>
                          <a:tab pos="1931670" algn="l"/>
                        </a:tabLst>
                      </a:pPr>
                      <a:r>
                        <a:rPr lang="en-US" sz="1000" dirty="0">
                          <a:effectLst/>
                        </a:rPr>
                        <a:t>San Marino – Cellular (378)</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San Marino (378)</a:t>
                      </a:r>
                      <a:endParaRPr lang="en-US" sz="1100" dirty="0">
                        <a:effectLst/>
                      </a:endParaRPr>
                    </a:p>
                    <a:p>
                      <a:pPr marL="491490" marR="274320" algn="l">
                        <a:lnSpc>
                          <a:spcPts val="1210"/>
                        </a:lnSpc>
                        <a:spcBef>
                          <a:spcPts val="0"/>
                        </a:spcBef>
                        <a:spcAft>
                          <a:spcPts val="0"/>
                        </a:spcAft>
                        <a:tabLst>
                          <a:tab pos="1588770" algn="l"/>
                          <a:tab pos="2045970" algn="l"/>
                        </a:tabLst>
                      </a:pPr>
                      <a:r>
                        <a:rPr lang="en-US" sz="1000" dirty="0">
                          <a:effectLst/>
                        </a:rPr>
                        <a:t>Saudi Arabia – Riyadh (966) Singapore- Cellular (65) Singapore (65)</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Slovakia (421) </a:t>
                      </a:r>
                      <a:endParaRPr lang="en-US" sz="1100" dirty="0">
                        <a:effectLst/>
                      </a:endParaRPr>
                    </a:p>
                    <a:p>
                      <a:pPr marL="491490" marR="445770" algn="l">
                        <a:lnSpc>
                          <a:spcPts val="1210"/>
                        </a:lnSpc>
                        <a:spcBef>
                          <a:spcPts val="0"/>
                        </a:spcBef>
                        <a:spcAft>
                          <a:spcPts val="0"/>
                        </a:spcAft>
                        <a:tabLst>
                          <a:tab pos="1588770" algn="l"/>
                          <a:tab pos="1931670" algn="l"/>
                        </a:tabLst>
                      </a:pPr>
                      <a:r>
                        <a:rPr lang="en-US" sz="1000" dirty="0">
                          <a:effectLst/>
                        </a:rPr>
                        <a:t>Slovenia (386)</a:t>
                      </a:r>
                      <a:endParaRPr lang="en-US" sz="1100" dirty="0">
                        <a:effectLst/>
                      </a:endParaRPr>
                    </a:p>
                    <a:p>
                      <a:pPr marL="491490" marR="331470" algn="l">
                        <a:lnSpc>
                          <a:spcPts val="1210"/>
                        </a:lnSpc>
                        <a:spcBef>
                          <a:spcPts val="0"/>
                        </a:spcBef>
                        <a:spcAft>
                          <a:spcPts val="0"/>
                        </a:spcAft>
                      </a:pPr>
                      <a:r>
                        <a:rPr lang="en-US" sz="1000" dirty="0">
                          <a:effectLst/>
                        </a:rPr>
                        <a:t>South Korea –Cellular (82) </a:t>
                      </a:r>
                      <a:br>
                        <a:rPr lang="en-US" sz="1000" dirty="0">
                          <a:effectLst/>
                        </a:rPr>
                      </a:br>
                      <a:r>
                        <a:rPr lang="en-US" sz="1000" dirty="0">
                          <a:effectLst/>
                        </a:rPr>
                        <a:t>South Korea (82)</a:t>
                      </a:r>
                      <a:endParaRPr lang="en-US" sz="1100" dirty="0">
                        <a:effectLst/>
                      </a:endParaRPr>
                    </a:p>
                    <a:p>
                      <a:pPr marL="491490" marR="902970" algn="l">
                        <a:lnSpc>
                          <a:spcPts val="1210"/>
                        </a:lnSpc>
                        <a:spcBef>
                          <a:spcPts val="0"/>
                        </a:spcBef>
                        <a:spcAft>
                          <a:spcPts val="0"/>
                        </a:spcAft>
                        <a:tabLst>
                          <a:tab pos="1360170" algn="l"/>
                        </a:tabLst>
                      </a:pPr>
                      <a:r>
                        <a:rPr lang="en-US" sz="1000" dirty="0">
                          <a:effectLst/>
                        </a:rPr>
                        <a:t>Spain (34) </a:t>
                      </a:r>
                      <a:endParaRPr lang="en-US" sz="1100" dirty="0">
                        <a:effectLst/>
                      </a:endParaRPr>
                    </a:p>
                    <a:p>
                      <a:pPr marL="491490" marR="902970" algn="l">
                        <a:lnSpc>
                          <a:spcPts val="1210"/>
                        </a:lnSpc>
                        <a:spcBef>
                          <a:spcPts val="0"/>
                        </a:spcBef>
                        <a:spcAft>
                          <a:spcPts val="0"/>
                        </a:spcAft>
                        <a:tabLst>
                          <a:tab pos="1360170" algn="l"/>
                        </a:tabLst>
                      </a:pPr>
                      <a:r>
                        <a:rPr lang="en-US" sz="1000" dirty="0">
                          <a:effectLst/>
                        </a:rPr>
                        <a:t>Sweden (46) Switzerland (41)</a:t>
                      </a:r>
                      <a:endParaRPr lang="en-US" sz="1100" dirty="0">
                        <a:effectLst/>
                      </a:endParaRPr>
                    </a:p>
                    <a:p>
                      <a:pPr marL="491490" marR="388620" algn="l">
                        <a:lnSpc>
                          <a:spcPts val="1210"/>
                        </a:lnSpc>
                        <a:spcBef>
                          <a:spcPts val="0"/>
                        </a:spcBef>
                        <a:spcAft>
                          <a:spcPts val="0"/>
                        </a:spcAft>
                        <a:tabLst>
                          <a:tab pos="1817370" algn="l"/>
                        </a:tabLst>
                      </a:pPr>
                      <a:r>
                        <a:rPr lang="en-US" sz="1000" dirty="0">
                          <a:effectLst/>
                        </a:rPr>
                        <a:t>Taiwan – Cellular (886) </a:t>
                      </a:r>
                      <a:endParaRPr lang="en-US" sz="1100" dirty="0">
                        <a:effectLst/>
                      </a:endParaRPr>
                    </a:p>
                    <a:p>
                      <a:pPr marL="491490" marR="902970" algn="l">
                        <a:lnSpc>
                          <a:spcPts val="1210"/>
                        </a:lnSpc>
                        <a:spcBef>
                          <a:spcPts val="0"/>
                        </a:spcBef>
                        <a:spcAft>
                          <a:spcPts val="0"/>
                        </a:spcAft>
                        <a:tabLst>
                          <a:tab pos="1360170" algn="l"/>
                        </a:tabLst>
                      </a:pPr>
                      <a:r>
                        <a:rPr lang="en-US" sz="1000" dirty="0">
                          <a:effectLst/>
                        </a:rPr>
                        <a:t>Taiwan (886)</a:t>
                      </a:r>
                      <a:endParaRPr lang="en-US" sz="1100" dirty="0">
                        <a:effectLst/>
                      </a:endParaRPr>
                    </a:p>
                    <a:p>
                      <a:pPr marL="491490" marR="902970" algn="l">
                        <a:lnSpc>
                          <a:spcPts val="1210"/>
                        </a:lnSpc>
                        <a:spcBef>
                          <a:spcPts val="0"/>
                        </a:spcBef>
                        <a:spcAft>
                          <a:spcPts val="0"/>
                        </a:spcAft>
                        <a:tabLst>
                          <a:tab pos="1360170" algn="l"/>
                        </a:tabLst>
                      </a:pPr>
                      <a:r>
                        <a:rPr lang="en-US" sz="1000" dirty="0">
                          <a:effectLst/>
                        </a:rPr>
                        <a:t>Thailand (66) </a:t>
                      </a:r>
                      <a:endParaRPr lang="en-US" sz="1100" dirty="0">
                        <a:effectLst/>
                      </a:endParaRPr>
                    </a:p>
                    <a:p>
                      <a:pPr marL="491490" marR="902970" algn="l">
                        <a:lnSpc>
                          <a:spcPts val="1210"/>
                        </a:lnSpc>
                        <a:spcBef>
                          <a:spcPts val="0"/>
                        </a:spcBef>
                        <a:spcAft>
                          <a:spcPts val="0"/>
                        </a:spcAft>
                        <a:tabLst>
                          <a:tab pos="1360170" algn="l"/>
                        </a:tabLst>
                      </a:pPr>
                      <a:r>
                        <a:rPr lang="en-US" sz="1000" dirty="0">
                          <a:effectLst/>
                        </a:rPr>
                        <a:t>Turkey (90)</a:t>
                      </a:r>
                      <a:endParaRPr lang="en-US" sz="1100" dirty="0">
                        <a:effectLst/>
                      </a:endParaRPr>
                    </a:p>
                    <a:p>
                      <a:pPr marL="491490" marR="445770" algn="l">
                        <a:lnSpc>
                          <a:spcPts val="1210"/>
                        </a:lnSpc>
                        <a:spcBef>
                          <a:spcPts val="0"/>
                        </a:spcBef>
                        <a:spcAft>
                          <a:spcPts val="0"/>
                        </a:spcAft>
                        <a:tabLst>
                          <a:tab pos="1703070" algn="l"/>
                        </a:tabLst>
                      </a:pPr>
                      <a:r>
                        <a:rPr lang="en-US" sz="1000" dirty="0">
                          <a:effectLst/>
                        </a:rPr>
                        <a:t>United Kingdom (44) Uzbekistan (7) </a:t>
                      </a:r>
                      <a:endParaRPr lang="en-US" sz="1100" dirty="0">
                        <a:effectLst/>
                      </a:endParaRPr>
                    </a:p>
                    <a:p>
                      <a:pPr marL="491490" marR="445770" algn="l">
                        <a:lnSpc>
                          <a:spcPts val="1210"/>
                        </a:lnSpc>
                        <a:spcBef>
                          <a:spcPts val="0"/>
                        </a:spcBef>
                        <a:spcAft>
                          <a:spcPts val="0"/>
                        </a:spcAft>
                        <a:tabLst>
                          <a:tab pos="1703070" algn="l"/>
                        </a:tabLst>
                      </a:pPr>
                      <a:r>
                        <a:rPr lang="en-US" sz="1000" dirty="0">
                          <a:effectLst/>
                        </a:rPr>
                        <a:t>Venezuela (58)</a:t>
                      </a:r>
                      <a:endParaRPr lang="en-US" sz="1100" dirty="0">
                        <a:effectLst/>
                      </a:endParaRPr>
                    </a:p>
                    <a:p>
                      <a:pPr marL="491490" marR="502920" algn="l">
                        <a:lnSpc>
                          <a:spcPts val="1210"/>
                        </a:lnSpc>
                        <a:spcBef>
                          <a:spcPts val="0"/>
                        </a:spcBef>
                        <a:spcAft>
                          <a:spcPts val="0"/>
                        </a:spcAft>
                        <a:tabLst>
                          <a:tab pos="1360170" algn="l"/>
                        </a:tabLst>
                      </a:pPr>
                      <a:r>
                        <a:rPr lang="en-US" sz="1000" dirty="0">
                          <a:effectLst/>
                        </a:rPr>
                        <a:t>Vietnam - Ho Chi Minh (84)</a:t>
                      </a:r>
                      <a:endParaRPr lang="en-US" sz="1100" dirty="0">
                        <a:effectLst/>
                      </a:endParaRPr>
                    </a:p>
                    <a:p>
                      <a:pPr marL="491490" marR="902970" algn="l">
                        <a:lnSpc>
                          <a:spcPts val="1210"/>
                        </a:lnSpc>
                        <a:spcBef>
                          <a:spcPts val="0"/>
                        </a:spcBef>
                        <a:spcAft>
                          <a:spcPts val="0"/>
                        </a:spcAft>
                        <a:tabLst>
                          <a:tab pos="1360170" algn="l"/>
                        </a:tabLst>
                      </a:pPr>
                      <a:r>
                        <a:rPr lang="en-US" sz="1000" dirty="0">
                          <a:effectLst/>
                        </a:rPr>
                        <a:t>Zambia (260)</a:t>
                      </a:r>
                      <a:endParaRPr lang="en-US" sz="1100" dirty="0">
                        <a:effectLst/>
                        <a:latin typeface="Calibri"/>
                        <a:ea typeface="Calibri"/>
                      </a:endParaRPr>
                    </a:p>
                  </a:txBody>
                  <a:tcPr marL="114300" marR="114300" marT="0" marB="0"/>
                </a:tc>
              </a:tr>
            </a:tbl>
          </a:graphicData>
        </a:graphic>
      </p:graphicFrame>
      <p:sp>
        <p:nvSpPr>
          <p:cNvPr id="19" name="Text Box 62"/>
          <p:cNvSpPr txBox="1">
            <a:spLocks noChangeArrowheads="1"/>
          </p:cNvSpPr>
          <p:nvPr/>
        </p:nvSpPr>
        <p:spPr bwMode="auto">
          <a:xfrm>
            <a:off x="4572000" y="6553200"/>
            <a:ext cx="44846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38"/>
              </a:spcBef>
              <a:spcAft>
                <a:spcPct val="0"/>
              </a:spcAft>
              <a:buClrTx/>
              <a:buSzTx/>
              <a:buFontTx/>
              <a:buNone/>
              <a:tabLst/>
            </a:pPr>
            <a:r>
              <a:rPr kumimoji="0" lang="en-US" altLang="en-US" sz="1000" b="0" i="0" u="none" strike="noStrike" cap="none" normalizeH="0" baseline="0" dirty="0" smtClean="0">
                <a:ln>
                  <a:noFill/>
                </a:ln>
                <a:solidFill>
                  <a:srgbClr val="212121"/>
                </a:solidFill>
                <a:effectLst/>
                <a:latin typeface="Calibri" pitchFamily="34" charset="0"/>
                <a:cs typeface="Arial" pitchFamily="34" charset="0"/>
              </a:rPr>
              <a:t>*Available International Destinations are subject to change without prior notice.</a:t>
            </a:r>
            <a:endParaRPr kumimoji="0" lang="en-US" altLang="en-US" sz="8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056534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33600" y="533400"/>
            <a:ext cx="5029200" cy="707886"/>
          </a:xfrm>
          <a:prstGeom prst="rect">
            <a:avLst/>
          </a:prstGeom>
          <a:noFill/>
        </p:spPr>
        <p:txBody>
          <a:bodyPr wrap="square" rtlCol="0">
            <a:spAutoFit/>
          </a:bodyPr>
          <a:lstStyle/>
          <a:p>
            <a:pPr algn="ctr"/>
            <a:r>
              <a:rPr lang="en-US" sz="4000" b="1" dirty="0" smtClean="0"/>
              <a:t>Mobile Apps</a:t>
            </a:r>
            <a:endParaRPr lang="en-US" sz="4000" b="1" dirty="0"/>
          </a:p>
        </p:txBody>
      </p:sp>
      <p:graphicFrame>
        <p:nvGraphicFramePr>
          <p:cNvPr id="15" name="Table 14"/>
          <p:cNvGraphicFramePr>
            <a:graphicFrameLocks noGrp="1"/>
          </p:cNvGraphicFramePr>
          <p:nvPr>
            <p:extLst>
              <p:ext uri="{D42A27DB-BD31-4B8C-83A1-F6EECF244321}">
                <p14:modId xmlns:p14="http://schemas.microsoft.com/office/powerpoint/2010/main" val="2367286139"/>
              </p:ext>
            </p:extLst>
          </p:nvPr>
        </p:nvGraphicFramePr>
        <p:xfrm>
          <a:off x="576943" y="1447800"/>
          <a:ext cx="8033657" cy="4800600"/>
        </p:xfrm>
        <a:graphic>
          <a:graphicData uri="http://schemas.openxmlformats.org/drawingml/2006/table">
            <a:tbl>
              <a:tblPr/>
              <a:tblGrid>
                <a:gridCol w="1251856"/>
                <a:gridCol w="1673629"/>
                <a:gridCol w="1599876"/>
                <a:gridCol w="3508296"/>
              </a:tblGrid>
              <a:tr h="12192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My Account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Displays Data Balance, Service End-Date, Add Airtime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and More!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International </a:t>
                      </a:r>
                      <a:endParaRPr lang="en-US" sz="1800" kern="1200" dirty="0" smtClean="0">
                        <a:solidFill>
                          <a:schemeClr val="tx1"/>
                        </a:solidFill>
                        <a:effectLst/>
                        <a:latin typeface="+mn-lt"/>
                        <a:ea typeface="+mn-ea"/>
                        <a:cs typeface="+mn-cs"/>
                      </a:endParaRPr>
                    </a:p>
                    <a:p>
                      <a:pPr algn="ctr"/>
                      <a:r>
                        <a:rPr lang="en-US" sz="1800" b="1" kern="1200" dirty="0" smtClean="0">
                          <a:solidFill>
                            <a:schemeClr val="tx1"/>
                          </a:solidFill>
                          <a:effectLst/>
                          <a:latin typeface="+mn-lt"/>
                          <a:ea typeface="+mn-ea"/>
                          <a:cs typeface="+mn-cs"/>
                        </a:rPr>
                        <a:t>Dialer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Directly call International Numbers as stored contacts without the hassle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of dialing access 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DATA/APN Settings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Instructions to program Data and Picture Messaging settings for an Android device.</a:t>
                      </a:r>
                      <a:endParaRPr lang="en-US" sz="180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96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WiFi Locator</a:t>
                      </a:r>
                      <a:endParaRPr lang="en-US" sz="1800" kern="1200" dirty="0" smtClean="0">
                        <a:solidFill>
                          <a:schemeClr val="tx1"/>
                        </a:solidFill>
                        <a:effectLst/>
                        <a:latin typeface="+mn-lt"/>
                        <a:ea typeface="+mn-ea"/>
                        <a:cs typeface="+mn-cs"/>
                      </a:endParaRP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Google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Finds, manages and automatically connects to available WiFi Hotspots.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85800"/>
            <a:ext cx="1261745" cy="438785"/>
          </a:xfrm>
          <a:prstGeom prst="rect">
            <a:avLst/>
          </a:prstGeom>
          <a:noFill/>
          <a:ln>
            <a:noFill/>
          </a:ln>
        </p:spPr>
      </p:pic>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1121727" y="649605"/>
            <a:ext cx="1469073" cy="493395"/>
          </a:xfrm>
          <a:prstGeom prst="rect">
            <a:avLst/>
          </a:prstGeom>
          <a:noFill/>
          <a:ln>
            <a:noFill/>
          </a:ln>
        </p:spPr>
      </p:pic>
      <p:grpSp>
        <p:nvGrpSpPr>
          <p:cNvPr id="14" name="Group 13"/>
          <p:cNvGrpSpPr/>
          <p:nvPr/>
        </p:nvGrpSpPr>
        <p:grpSpPr>
          <a:xfrm>
            <a:off x="76200" y="76200"/>
            <a:ext cx="8991600" cy="6705600"/>
            <a:chOff x="76200" y="76200"/>
            <a:chExt cx="8991600" cy="6705600"/>
          </a:xfrm>
        </p:grpSpPr>
        <p:pic>
          <p:nvPicPr>
            <p:cNvPr id="21" name="Picture 20" descr="NET10_GradientBar.png"/>
            <p:cNvPicPr>
              <a:picLocks noChangeAspect="1"/>
            </p:cNvPicPr>
            <p:nvPr/>
          </p:nvPicPr>
          <p:blipFill>
            <a:blip r:embed="rId4" cstate="print"/>
            <a:stretch>
              <a:fillRect/>
            </a:stretch>
          </p:blipFill>
          <p:spPr>
            <a:xfrm rot="10800000">
              <a:off x="76200" y="6553199"/>
              <a:ext cx="8991600" cy="228597"/>
            </a:xfrm>
            <a:prstGeom prst="rect">
              <a:avLst/>
            </a:prstGeom>
          </p:spPr>
        </p:pic>
        <p:pic>
          <p:nvPicPr>
            <p:cNvPr id="22" name="Picture 21" descr="NET10_GradientBar.png"/>
            <p:cNvPicPr>
              <a:picLocks noChangeAspect="1"/>
            </p:cNvPicPr>
            <p:nvPr/>
          </p:nvPicPr>
          <p:blipFill>
            <a:blip r:embed="rId4" cstate="print"/>
            <a:stretch>
              <a:fillRect/>
            </a:stretch>
          </p:blipFill>
          <p:spPr>
            <a:xfrm>
              <a:off x="76200" y="76200"/>
              <a:ext cx="8991600" cy="609600"/>
            </a:xfrm>
            <a:prstGeom prst="rect">
              <a:avLst/>
            </a:prstGeom>
          </p:spPr>
        </p:pic>
        <p:sp>
          <p:nvSpPr>
            <p:cNvPr id="23" name="Rectangle 22"/>
            <p:cNvSpPr/>
            <p:nvPr/>
          </p:nvSpPr>
          <p:spPr>
            <a:xfrm>
              <a:off x="76200" y="76200"/>
              <a:ext cx="8991600" cy="6705600"/>
            </a:xfrm>
            <a:prstGeom prst="rect">
              <a:avLst/>
            </a:prstGeom>
            <a:noFill/>
            <a:ln>
              <a:solidFill>
                <a:srgbClr val="25A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pic>
        <p:nvPicPr>
          <p:cNvPr id="6146"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385" y="1600200"/>
            <a:ext cx="813816" cy="10132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6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67" y="2743200"/>
            <a:ext cx="82143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237013"/>
            <a:ext cx="845817" cy="10331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3974192"/>
            <a:ext cx="848835" cy="105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5921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par>
                          <p:cTn id="8" fill="hold">
                            <p:stCondLst>
                              <p:cond delay="1000"/>
                            </p:stCondLst>
                            <p:childTnLst>
                              <p:par>
                                <p:cTn id="9" presetID="16" presetClass="entr" presetSubtype="2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Horizontal)">
                                      <p:cBhvr>
                                        <p:cTn id="11" dur="1000"/>
                                        <p:tgtEl>
                                          <p:spTgt spid="20"/>
                                        </p:tgtEl>
                                      </p:cBhvr>
                                    </p:animEffect>
                                  </p:childTnLst>
                                </p:cTn>
                              </p:par>
                            </p:childTnLst>
                          </p:cTn>
                        </p:par>
                        <p:par>
                          <p:cTn id="12" fill="hold">
                            <p:stCondLst>
                              <p:cond delay="2000"/>
                            </p:stCondLst>
                            <p:childTnLst>
                              <p:par>
                                <p:cTn id="13" presetID="16" presetClass="entr" presetSubtype="2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57200" y="5867400"/>
            <a:ext cx="8229176" cy="523220"/>
          </a:xfrm>
          <a:prstGeom prst="rect">
            <a:avLst/>
          </a:prstGeom>
        </p:spPr>
        <p:txBody>
          <a:bodyPr wrap="none">
            <a:spAutoFit/>
          </a:bodyPr>
          <a:lstStyle/>
          <a:p>
            <a:r>
              <a:rPr lang="en-US" sz="2800" dirty="0"/>
              <a:t>Budget </a:t>
            </a:r>
            <a:r>
              <a:rPr lang="en-US" sz="2800" dirty="0" smtClean="0"/>
              <a:t>Conscience Customers, Especially with Families</a:t>
            </a:r>
            <a:endParaRPr lang="en-US" sz="2800"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042" y="1660110"/>
            <a:ext cx="5053636" cy="3369090"/>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133600"/>
            <a:ext cx="3275076" cy="2373243"/>
          </a:xfrm>
          <a:prstGeom prst="rect">
            <a:avLst/>
          </a:prstGeom>
          <a:solidFill>
            <a:schemeClr val="bg1"/>
          </a:solidFill>
          <a:ln w="9525">
            <a:solidFill>
              <a:schemeClr val="tx1"/>
            </a:solidFill>
          </a:ln>
        </p:spPr>
      </p:pic>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21" name="Picture 20"/>
          <p:cNvPicPr>
            <a:picLocks/>
          </p:cNvPicPr>
          <p:nvPr/>
        </p:nvPicPr>
        <p:blipFill>
          <a:blip r:embed="rId4">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22" name="Rectangle 21"/>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4058080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33600" y="533400"/>
            <a:ext cx="5029200" cy="707886"/>
          </a:xfrm>
          <a:prstGeom prst="rect">
            <a:avLst/>
          </a:prstGeom>
          <a:noFill/>
        </p:spPr>
        <p:txBody>
          <a:bodyPr wrap="square" rtlCol="0">
            <a:spAutoFit/>
          </a:bodyPr>
          <a:lstStyle/>
          <a:p>
            <a:pPr algn="ctr"/>
            <a:r>
              <a:rPr lang="en-US" sz="4000" b="1" dirty="0" smtClean="0"/>
              <a:t>Mobile Apps</a:t>
            </a:r>
            <a:endParaRPr lang="en-US" sz="4000" b="1" dirty="0"/>
          </a:p>
        </p:txBody>
      </p:sp>
      <p:graphicFrame>
        <p:nvGraphicFramePr>
          <p:cNvPr id="15" name="Table 14"/>
          <p:cNvGraphicFramePr>
            <a:graphicFrameLocks noGrp="1"/>
          </p:cNvGraphicFramePr>
          <p:nvPr>
            <p:extLst>
              <p:ext uri="{D42A27DB-BD31-4B8C-83A1-F6EECF244321}">
                <p14:modId xmlns:p14="http://schemas.microsoft.com/office/powerpoint/2010/main" val="2767286658"/>
              </p:ext>
            </p:extLst>
          </p:nvPr>
        </p:nvGraphicFramePr>
        <p:xfrm>
          <a:off x="576943" y="1447800"/>
          <a:ext cx="8033657" cy="4800600"/>
        </p:xfrm>
        <a:graphic>
          <a:graphicData uri="http://schemas.openxmlformats.org/drawingml/2006/table">
            <a:tbl>
              <a:tblPr/>
              <a:tblGrid>
                <a:gridCol w="1251856"/>
                <a:gridCol w="1673629"/>
                <a:gridCol w="1599876"/>
                <a:gridCol w="3508296"/>
              </a:tblGrid>
              <a:tr h="12192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My Account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Displays Data Balance, Service End-Date, Add Airtime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and More!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International </a:t>
                      </a:r>
                      <a:endParaRPr lang="en-US" sz="1800" kern="1200" dirty="0" smtClean="0">
                        <a:solidFill>
                          <a:schemeClr val="tx1"/>
                        </a:solidFill>
                        <a:effectLst/>
                        <a:latin typeface="+mn-lt"/>
                        <a:ea typeface="+mn-ea"/>
                        <a:cs typeface="+mn-cs"/>
                      </a:endParaRPr>
                    </a:p>
                    <a:p>
                      <a:pPr algn="ctr"/>
                      <a:r>
                        <a:rPr lang="en-US" sz="1800" b="1" kern="1200" dirty="0" smtClean="0">
                          <a:solidFill>
                            <a:schemeClr val="tx1"/>
                          </a:solidFill>
                          <a:effectLst/>
                          <a:latin typeface="+mn-lt"/>
                          <a:ea typeface="+mn-ea"/>
                          <a:cs typeface="+mn-cs"/>
                        </a:rPr>
                        <a:t>Dialer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Directly call International Numbers as stored contacts without the hassle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of dialing access 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DATA/APN Settings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Instructions to program Data and Picture Messaging settings for an Android device.</a:t>
                      </a:r>
                      <a:endParaRPr lang="en-US" sz="180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96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WiFi Locator</a:t>
                      </a:r>
                      <a:endParaRPr lang="en-US" sz="1800" kern="1200" dirty="0" smtClean="0">
                        <a:solidFill>
                          <a:schemeClr val="tx1"/>
                        </a:solidFill>
                        <a:effectLst/>
                        <a:latin typeface="+mn-lt"/>
                        <a:ea typeface="+mn-ea"/>
                        <a:cs typeface="+mn-cs"/>
                      </a:endParaRP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Google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Finds, manages and automatically connects to available WiFi Hotspots.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85800"/>
            <a:ext cx="1261745" cy="438785"/>
          </a:xfrm>
          <a:prstGeom prst="rect">
            <a:avLst/>
          </a:prstGeom>
          <a:noFill/>
          <a:ln>
            <a:noFill/>
          </a:ln>
        </p:spPr>
      </p:pic>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1121727" y="649605"/>
            <a:ext cx="1469073" cy="493395"/>
          </a:xfrm>
          <a:prstGeom prst="rect">
            <a:avLst/>
          </a:prstGeom>
          <a:noFill/>
          <a:ln>
            <a:noFill/>
          </a:ln>
        </p:spPr>
      </p:pic>
      <p:pic>
        <p:nvPicPr>
          <p:cNvPr id="6146"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85" y="1600200"/>
            <a:ext cx="813816" cy="10132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6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767" y="2743200"/>
            <a:ext cx="82143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237013"/>
            <a:ext cx="845817" cy="10331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974192"/>
            <a:ext cx="848835" cy="10550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p:cNvPicPr>
          <p:nvPr/>
        </p:nvPicPr>
        <p:blipFill>
          <a:blip r:embed="rId8">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19" name="Picture 18"/>
          <p:cNvPicPr>
            <a:picLocks/>
          </p:cNvPicPr>
          <p:nvPr/>
        </p:nvPicPr>
        <p:blipFill>
          <a:blip r:embed="rId8">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24" name="Rectangle 23"/>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4987059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par>
                          <p:cTn id="8" fill="hold">
                            <p:stCondLst>
                              <p:cond delay="1000"/>
                            </p:stCondLst>
                            <p:childTnLst>
                              <p:par>
                                <p:cTn id="9" presetID="16" presetClass="entr" presetSubtype="2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Horizontal)">
                                      <p:cBhvr>
                                        <p:cTn id="11" dur="1000"/>
                                        <p:tgtEl>
                                          <p:spTgt spid="20"/>
                                        </p:tgtEl>
                                      </p:cBhvr>
                                    </p:animEffect>
                                  </p:childTnLst>
                                </p:cTn>
                              </p:par>
                            </p:childTnLst>
                          </p:cTn>
                        </p:par>
                        <p:par>
                          <p:cTn id="12" fill="hold">
                            <p:stCondLst>
                              <p:cond delay="2000"/>
                            </p:stCondLst>
                            <p:childTnLst>
                              <p:par>
                                <p:cTn id="13" presetID="16" presetClass="entr" presetSubtype="2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27038"/>
            <a:ext cx="8534400" cy="639762"/>
          </a:xfrm>
        </p:spPr>
        <p:txBody>
          <a:bodyPr>
            <a:normAutofit fontScale="90000"/>
          </a:bodyPr>
          <a:lstStyle/>
          <a:p>
            <a:r>
              <a:rPr lang="en-US" b="1" i="1" dirty="0" smtClean="0"/>
              <a:t>What do the Brands have in common?</a:t>
            </a:r>
            <a:endParaRPr lang="en-US" b="1" i="1" dirty="0"/>
          </a:p>
        </p:txBody>
      </p:sp>
      <p:sp>
        <p:nvSpPr>
          <p:cNvPr id="4" name="TextBox 3"/>
          <p:cNvSpPr txBox="1"/>
          <p:nvPr/>
        </p:nvSpPr>
        <p:spPr>
          <a:xfrm>
            <a:off x="1295400" y="1458754"/>
            <a:ext cx="6705600" cy="5170646"/>
          </a:xfrm>
          <a:prstGeom prst="rect">
            <a:avLst/>
          </a:prstGeom>
          <a:noFill/>
        </p:spPr>
        <p:txBody>
          <a:bodyPr wrap="square" rtlCol="0">
            <a:spAutoFit/>
          </a:bodyPr>
          <a:lstStyle/>
          <a:p>
            <a:pPr marL="285750" lvl="0" indent="-285750">
              <a:buFont typeface="Wingdings" panose="05000000000000000000" pitchFamily="2" charset="2"/>
              <a:buChar char="§"/>
            </a:pPr>
            <a:r>
              <a:rPr lang="en-US" sz="2600" b="1" dirty="0"/>
              <a:t>3G</a:t>
            </a:r>
            <a:r>
              <a:rPr lang="en-US" sz="2600" dirty="0"/>
              <a:t> and </a:t>
            </a:r>
            <a:r>
              <a:rPr lang="en-US" sz="2600" b="1" dirty="0"/>
              <a:t>4G LTE Speeds </a:t>
            </a:r>
            <a:r>
              <a:rPr lang="en-US" sz="2600" dirty="0"/>
              <a:t>where available</a:t>
            </a:r>
          </a:p>
          <a:p>
            <a:pPr marL="285750" lvl="0" indent="-285750">
              <a:buFont typeface="Wingdings" panose="05000000000000000000" pitchFamily="2" charset="2"/>
              <a:buChar char="§"/>
            </a:pPr>
            <a:r>
              <a:rPr lang="en-US" sz="2600" u="sng" dirty="0"/>
              <a:t>No Contract, No Credit </a:t>
            </a:r>
            <a:r>
              <a:rPr lang="en-US" sz="2600" u="sng" dirty="0" smtClean="0"/>
              <a:t>Check</a:t>
            </a:r>
            <a:r>
              <a:rPr lang="en-US" sz="2600" u="sng" dirty="0"/>
              <a:t>, No Activation Fees</a:t>
            </a:r>
          </a:p>
          <a:p>
            <a:pPr marL="285750" lvl="0" indent="-285750">
              <a:buFont typeface="Wingdings" panose="05000000000000000000" pitchFamily="2" charset="2"/>
              <a:buChar char="§"/>
            </a:pPr>
            <a:r>
              <a:rPr lang="en-US" sz="2600" b="1" dirty="0"/>
              <a:t>No Roaming Fees </a:t>
            </a:r>
            <a:r>
              <a:rPr lang="en-US" sz="2600" dirty="0"/>
              <a:t>or </a:t>
            </a:r>
            <a:r>
              <a:rPr lang="en-US" sz="2600" b="1" dirty="0"/>
              <a:t>Cancellation Fees</a:t>
            </a:r>
          </a:p>
          <a:p>
            <a:pPr marL="285750" lvl="0" indent="-285750">
              <a:buFont typeface="Wingdings" panose="05000000000000000000" pitchFamily="2" charset="2"/>
              <a:buChar char="§"/>
            </a:pPr>
            <a:r>
              <a:rPr lang="en-US" sz="2600" dirty="0"/>
              <a:t>Customers can </a:t>
            </a:r>
            <a:r>
              <a:rPr lang="en-US" sz="2600" u="sng" dirty="0"/>
              <a:t>keep their phone number </a:t>
            </a:r>
            <a:r>
              <a:rPr lang="en-US" sz="2600" dirty="0"/>
              <a:t>or </a:t>
            </a:r>
            <a:r>
              <a:rPr lang="en-US" sz="2600" i="1" dirty="0"/>
              <a:t>get a new one</a:t>
            </a:r>
          </a:p>
          <a:p>
            <a:pPr marL="285750" lvl="0" indent="-285750">
              <a:buFont typeface="Wingdings" panose="05000000000000000000" pitchFamily="2" charset="2"/>
              <a:buChar char="§"/>
            </a:pPr>
            <a:r>
              <a:rPr lang="en-US" sz="2600" dirty="0"/>
              <a:t>Nationwide Coverage on </a:t>
            </a:r>
            <a:r>
              <a:rPr lang="en-US" sz="2600" b="1" dirty="0"/>
              <a:t>America’s Best Networks</a:t>
            </a:r>
          </a:p>
          <a:p>
            <a:pPr marL="285750" lvl="0" indent="-285750">
              <a:buFont typeface="Wingdings" panose="05000000000000000000" pitchFamily="2" charset="2"/>
              <a:buChar char="§"/>
            </a:pPr>
            <a:r>
              <a:rPr lang="en-US" sz="2600" dirty="0"/>
              <a:t>Customers can choose a brand that best fits their price and coverage needs</a:t>
            </a:r>
          </a:p>
          <a:p>
            <a:pPr marL="285750" lvl="0" indent="-285750">
              <a:buFont typeface="Wingdings" panose="05000000000000000000" pitchFamily="2" charset="2"/>
              <a:buChar char="§"/>
            </a:pPr>
            <a:r>
              <a:rPr lang="en-US" sz="2600" b="1" dirty="0"/>
              <a:t>International Calling Plans</a:t>
            </a:r>
          </a:p>
          <a:p>
            <a:pPr marL="285750" lvl="0" indent="-285750">
              <a:buFont typeface="Wingdings" panose="05000000000000000000" pitchFamily="2" charset="2"/>
              <a:buChar char="§"/>
            </a:pPr>
            <a:r>
              <a:rPr lang="en-US" sz="2600" u="sng" dirty="0"/>
              <a:t>Flexibility</a:t>
            </a:r>
            <a:r>
              <a:rPr lang="en-US" sz="2600" dirty="0"/>
              <a:t> to switch plans</a:t>
            </a:r>
          </a:p>
          <a:p>
            <a:endParaRPr lang="en-US" dirty="0"/>
          </a:p>
        </p:txBody>
      </p:sp>
      <p:pic>
        <p:nvPicPr>
          <p:cNvPr id="5" name="Picture 2" descr="C:\Users\ecorrea\AppData\Local\Microsoft\Windows\Temporary Internet Files\Content.IE5\RZ3PNX61\Bueno-verde[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395" y="1143000"/>
            <a:ext cx="685205" cy="701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correa\AppData\Local\Microsoft\Windows\Temporary Internet Files\Content.IE5\RZ3PNX61\Bueno-verde[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 y="2362200"/>
            <a:ext cx="685205" cy="701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ecorrea\AppData\Local\Microsoft\Windows\Temporary Internet Files\Content.IE5\RZ3PNX61\Bueno-verde[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5509" y="2971800"/>
            <a:ext cx="685205" cy="701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ecorrea\AppData\Local\Microsoft\Windows\Temporary Internet Files\Content.IE5\RZ3PNX61\Bueno-verde[1].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1" y="1676400"/>
            <a:ext cx="669726"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ecorrea\AppData\Local\Microsoft\Windows\Temporary Internet Files\Content.IE5\RZ3PNX61\Bueno-verde[1].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1" y="3673450"/>
            <a:ext cx="669726"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ecorrea\AppData\Local\Microsoft\Windows\Temporary Internet Files\Content.IE5\RZ3PNX61\Bueno-verde[1].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3768" y="4419600"/>
            <a:ext cx="669726" cy="685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ecorrea\AppData\Local\Microsoft\Windows\Temporary Internet Files\Content.IE5\RZ3PNX61\Bueno-verde[1].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1" y="5040086"/>
            <a:ext cx="674574" cy="690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ecorrea\AppData\Local\Microsoft\Windows\Temporary Internet Files\Content.IE5\RZ3PNX61\Bueno-verde[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9967" y="5546750"/>
            <a:ext cx="685205" cy="701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486" y="5040086"/>
            <a:ext cx="1676400" cy="1839481"/>
          </a:xfrm>
          <a:prstGeom prst="rect">
            <a:avLst/>
          </a:prstGeom>
          <a:ln>
            <a:noFill/>
          </a:ln>
          <a:effectLst>
            <a:softEdge rad="112500"/>
          </a:effectLst>
        </p:spPr>
      </p:pic>
    </p:spTree>
    <p:extLst>
      <p:ext uri="{BB962C8B-B14F-4D97-AF65-F5344CB8AC3E}">
        <p14:creationId xmlns:p14="http://schemas.microsoft.com/office/powerpoint/2010/main" val="35929048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50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2" presetClass="entr" presetSubtype="4" fill="hold" nodeType="afterEffect">
                                  <p:stCondLst>
                                    <p:cond delay="50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1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2" presetClass="entr" presetSubtype="4" fill="hold" nodeType="afterEffect">
                                  <p:stCondLst>
                                    <p:cond delay="50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1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ID="2" presetClass="entr" presetSubtype="4" fill="hold" nodeType="afterEffect">
                                  <p:stCondLst>
                                    <p:cond delay="5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2000"/>
                            </p:stCondLst>
                            <p:childTnLst>
                              <p:par>
                                <p:cTn id="34" presetID="2" presetClass="entr" presetSubtype="4" fill="hold" nodeType="afterEffect">
                                  <p:stCondLst>
                                    <p:cond delay="50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1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1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4000"/>
                            </p:stCondLst>
                            <p:childTnLst>
                              <p:par>
                                <p:cTn id="39" presetID="2" presetClass="entr" presetSubtype="4" fill="hold" nodeType="afterEffect">
                                  <p:stCondLst>
                                    <p:cond delay="50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1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1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16000"/>
                            </p:stCondLst>
                            <p:childTnLst>
                              <p:par>
                                <p:cTn id="44" presetID="2" presetClass="entr" presetSubtype="4" fill="hold" nodeType="afterEffect">
                                  <p:stCondLst>
                                    <p:cond delay="50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1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7" dur="1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18000"/>
                            </p:stCondLst>
                            <p:childTnLst>
                              <p:par>
                                <p:cTn id="49" presetID="47" presetClass="entr" presetSubtype="0" fill="hold" nodeType="afterEffect">
                                  <p:stCondLst>
                                    <p:cond delay="10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par>
                          <p:cTn id="54" fill="hold">
                            <p:stCondLst>
                              <p:cond delay="20000"/>
                            </p:stCondLst>
                            <p:childTnLst>
                              <p:par>
                                <p:cTn id="55" presetID="47" presetClass="entr" presetSubtype="0" fill="hold" nodeType="afterEffect">
                                  <p:stCondLst>
                                    <p:cond delay="10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22000"/>
                            </p:stCondLst>
                            <p:childTnLst>
                              <p:par>
                                <p:cTn id="61" presetID="47" presetClass="entr" presetSubtype="0" fill="hold" nodeType="afterEffect">
                                  <p:stCondLst>
                                    <p:cond delay="100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par>
                          <p:cTn id="66" fill="hold">
                            <p:stCondLst>
                              <p:cond delay="24000"/>
                            </p:stCondLst>
                            <p:childTnLst>
                              <p:par>
                                <p:cTn id="67" presetID="47" presetClass="entr" presetSubtype="0" fill="hold" nodeType="afterEffect">
                                  <p:stCondLst>
                                    <p:cond delay="10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par>
                          <p:cTn id="72" fill="hold">
                            <p:stCondLst>
                              <p:cond delay="26000"/>
                            </p:stCondLst>
                            <p:childTnLst>
                              <p:par>
                                <p:cTn id="73" presetID="47" presetClass="entr" presetSubtype="0" fill="hold" nodeType="afterEffect">
                                  <p:stCondLst>
                                    <p:cond delay="100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1000" fill="hold"/>
                                        <p:tgtEl>
                                          <p:spTgt spid="9"/>
                                        </p:tgtEl>
                                        <p:attrNameLst>
                                          <p:attrName>ppt_y</p:attrName>
                                        </p:attrNameLst>
                                      </p:cBhvr>
                                      <p:tavLst>
                                        <p:tav tm="0">
                                          <p:val>
                                            <p:strVal val="#ppt_y-.1"/>
                                          </p:val>
                                        </p:tav>
                                        <p:tav tm="100000">
                                          <p:val>
                                            <p:strVal val="#ppt_y"/>
                                          </p:val>
                                        </p:tav>
                                      </p:tavLst>
                                    </p:anim>
                                  </p:childTnLst>
                                </p:cTn>
                              </p:par>
                            </p:childTnLst>
                          </p:cTn>
                        </p:par>
                        <p:par>
                          <p:cTn id="78" fill="hold">
                            <p:stCondLst>
                              <p:cond delay="28000"/>
                            </p:stCondLst>
                            <p:childTnLst>
                              <p:par>
                                <p:cTn id="79" presetID="47" presetClass="entr" presetSubtype="0" fill="hold" nodeType="afterEffect">
                                  <p:stCondLst>
                                    <p:cond delay="100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100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30000"/>
                            </p:stCondLst>
                            <p:childTnLst>
                              <p:par>
                                <p:cTn id="85" presetID="47" presetClass="entr" presetSubtype="0" fill="hold" nodeType="afterEffect">
                                  <p:stCondLst>
                                    <p:cond delay="100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1000"/>
                                        <p:tgtEl>
                                          <p:spTgt spid="11"/>
                                        </p:tgtEl>
                                      </p:cBhvr>
                                    </p:animEffect>
                                    <p:anim calcmode="lin" valueType="num">
                                      <p:cBhvr>
                                        <p:cTn id="88" dur="1000" fill="hold"/>
                                        <p:tgtEl>
                                          <p:spTgt spid="11"/>
                                        </p:tgtEl>
                                        <p:attrNameLst>
                                          <p:attrName>ppt_x</p:attrName>
                                        </p:attrNameLst>
                                      </p:cBhvr>
                                      <p:tavLst>
                                        <p:tav tm="0">
                                          <p:val>
                                            <p:strVal val="#ppt_x"/>
                                          </p:val>
                                        </p:tav>
                                        <p:tav tm="100000">
                                          <p:val>
                                            <p:strVal val="#ppt_x"/>
                                          </p:val>
                                        </p:tav>
                                      </p:tavLst>
                                    </p:anim>
                                    <p:anim calcmode="lin" valueType="num">
                                      <p:cBhvr>
                                        <p:cTn id="89" dur="1000" fill="hold"/>
                                        <p:tgtEl>
                                          <p:spTgt spid="11"/>
                                        </p:tgtEl>
                                        <p:attrNameLst>
                                          <p:attrName>ppt_y</p:attrName>
                                        </p:attrNameLst>
                                      </p:cBhvr>
                                      <p:tavLst>
                                        <p:tav tm="0">
                                          <p:val>
                                            <p:strVal val="#ppt_y-.1"/>
                                          </p:val>
                                        </p:tav>
                                        <p:tav tm="100000">
                                          <p:val>
                                            <p:strVal val="#ppt_y"/>
                                          </p:val>
                                        </p:tav>
                                      </p:tavLst>
                                    </p:anim>
                                  </p:childTnLst>
                                </p:cTn>
                              </p:par>
                            </p:childTnLst>
                          </p:cTn>
                        </p:par>
                        <p:par>
                          <p:cTn id="90" fill="hold">
                            <p:stCondLst>
                              <p:cond delay="32000"/>
                            </p:stCondLst>
                            <p:childTnLst>
                              <p:par>
                                <p:cTn id="91" presetID="47" presetClass="entr" presetSubtype="0" fill="hold" nodeType="afterEffect">
                                  <p:stCondLst>
                                    <p:cond delay="100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1000"/>
                                        <p:tgtEl>
                                          <p:spTgt spid="12"/>
                                        </p:tgtEl>
                                      </p:cBhvr>
                                    </p:animEffect>
                                    <p:anim calcmode="lin" valueType="num">
                                      <p:cBhvr>
                                        <p:cTn id="94" dur="1000" fill="hold"/>
                                        <p:tgtEl>
                                          <p:spTgt spid="12"/>
                                        </p:tgtEl>
                                        <p:attrNameLst>
                                          <p:attrName>ppt_x</p:attrName>
                                        </p:attrNameLst>
                                      </p:cBhvr>
                                      <p:tavLst>
                                        <p:tav tm="0">
                                          <p:val>
                                            <p:strVal val="#ppt_x"/>
                                          </p:val>
                                        </p:tav>
                                        <p:tav tm="100000">
                                          <p:val>
                                            <p:strVal val="#ppt_x"/>
                                          </p:val>
                                        </p:tav>
                                      </p:tavLst>
                                    </p:anim>
                                    <p:anim calcmode="lin" valueType="num">
                                      <p:cBhvr>
                                        <p:cTn id="9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33600" y="533400"/>
            <a:ext cx="5029200" cy="707886"/>
          </a:xfrm>
          <a:prstGeom prst="rect">
            <a:avLst/>
          </a:prstGeom>
          <a:noFill/>
        </p:spPr>
        <p:txBody>
          <a:bodyPr wrap="square" rtlCol="0">
            <a:spAutoFit/>
          </a:bodyPr>
          <a:lstStyle/>
          <a:p>
            <a:pPr algn="ctr"/>
            <a:r>
              <a:rPr lang="en-US" sz="4000" b="1" dirty="0" smtClean="0"/>
              <a:t>Mobile Apps</a:t>
            </a:r>
            <a:endParaRPr lang="en-US" sz="4000" b="1" dirty="0"/>
          </a:p>
        </p:txBody>
      </p:sp>
      <p:graphicFrame>
        <p:nvGraphicFramePr>
          <p:cNvPr id="15" name="Table 14"/>
          <p:cNvGraphicFramePr>
            <a:graphicFrameLocks noGrp="1"/>
          </p:cNvGraphicFramePr>
          <p:nvPr>
            <p:extLst>
              <p:ext uri="{D42A27DB-BD31-4B8C-83A1-F6EECF244321}">
                <p14:modId xmlns:p14="http://schemas.microsoft.com/office/powerpoint/2010/main" val="2767286658"/>
              </p:ext>
            </p:extLst>
          </p:nvPr>
        </p:nvGraphicFramePr>
        <p:xfrm>
          <a:off x="576943" y="1447800"/>
          <a:ext cx="8033657" cy="4800600"/>
        </p:xfrm>
        <a:graphic>
          <a:graphicData uri="http://schemas.openxmlformats.org/drawingml/2006/table">
            <a:tbl>
              <a:tblPr/>
              <a:tblGrid>
                <a:gridCol w="1251856"/>
                <a:gridCol w="1673629"/>
                <a:gridCol w="1599876"/>
                <a:gridCol w="3508296"/>
              </a:tblGrid>
              <a:tr h="12192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My Account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Displays Data Balance, Service End-Date, Add Airtime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and More!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International </a:t>
                      </a:r>
                      <a:endParaRPr lang="en-US" sz="1800" kern="1200" dirty="0" smtClean="0">
                        <a:solidFill>
                          <a:schemeClr val="tx1"/>
                        </a:solidFill>
                        <a:effectLst/>
                        <a:latin typeface="+mn-lt"/>
                        <a:ea typeface="+mn-ea"/>
                        <a:cs typeface="+mn-cs"/>
                      </a:endParaRPr>
                    </a:p>
                    <a:p>
                      <a:pPr algn="ctr"/>
                      <a:r>
                        <a:rPr lang="en-US" sz="1800" b="1" kern="1200" dirty="0" smtClean="0">
                          <a:solidFill>
                            <a:schemeClr val="tx1"/>
                          </a:solidFill>
                          <a:effectLst/>
                          <a:latin typeface="+mn-lt"/>
                          <a:ea typeface="+mn-ea"/>
                          <a:cs typeface="+mn-cs"/>
                        </a:rPr>
                        <a:t>Dialer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pPr algn="ctr"/>
                      <a:r>
                        <a:rPr lang="en-US" dirty="0" smtClean="0"/>
                        <a:t>App</a:t>
                      </a:r>
                      <a:r>
                        <a:rPr lang="en-US" baseline="0" dirty="0" smtClean="0"/>
                        <a:t> Store</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Directly call International Numbers as stored contacts without the hassle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of dialing access 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kern="1200" dirty="0" smtClean="0">
                          <a:solidFill>
                            <a:schemeClr val="tx1"/>
                          </a:solidFill>
                          <a:effectLst/>
                          <a:latin typeface="+mn-lt"/>
                          <a:ea typeface="+mn-ea"/>
                          <a:cs typeface="+mn-cs"/>
                        </a:rPr>
                        <a:t> DATA/APN Settings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Google Play</a:t>
                      </a: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smtClean="0">
                          <a:solidFill>
                            <a:schemeClr val="tx1"/>
                          </a:solidFill>
                          <a:effectLst/>
                          <a:latin typeface="+mn-lt"/>
                          <a:ea typeface="+mn-ea"/>
                          <a:cs typeface="+mn-cs"/>
                        </a:rPr>
                        <a:t>Instructions to program Data and Picture Messaging settings for an Android device.</a:t>
                      </a:r>
                      <a:endParaRPr lang="en-US" sz="180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96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WiFi Locator</a:t>
                      </a:r>
                      <a:endParaRPr lang="en-US" sz="1800" kern="1200" dirty="0" smtClean="0">
                        <a:solidFill>
                          <a:schemeClr val="tx1"/>
                        </a:solidFill>
                        <a:effectLst/>
                        <a:latin typeface="+mn-lt"/>
                        <a:ea typeface="+mn-ea"/>
                        <a:cs typeface="+mn-cs"/>
                      </a:endParaRP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Google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Finds, manages and automatically connects to available WiFi Hotspots.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85800"/>
            <a:ext cx="1261745" cy="438785"/>
          </a:xfrm>
          <a:prstGeom prst="rect">
            <a:avLst/>
          </a:prstGeom>
          <a:noFill/>
          <a:ln>
            <a:noFill/>
          </a:ln>
        </p:spPr>
      </p:pic>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1121727" y="649605"/>
            <a:ext cx="1469073" cy="493395"/>
          </a:xfrm>
          <a:prstGeom prst="rect">
            <a:avLst/>
          </a:prstGeom>
          <a:noFill/>
          <a:ln>
            <a:noFill/>
          </a:ln>
        </p:spPr>
      </p:pic>
      <p:pic>
        <p:nvPicPr>
          <p:cNvPr id="6146"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85" y="1600200"/>
            <a:ext cx="813816" cy="10132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6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767" y="2743200"/>
            <a:ext cx="82143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237013"/>
            <a:ext cx="845817" cy="10331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974192"/>
            <a:ext cx="848835" cy="10550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p:cNvPicPr>
          <p:nvPr/>
        </p:nvPicPr>
        <p:blipFill>
          <a:blip r:embed="rId8">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19" name="Rectangle 18"/>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24" name="Picture 23"/>
          <p:cNvPicPr>
            <a:picLocks/>
          </p:cNvPicPr>
          <p:nvPr/>
        </p:nvPicPr>
        <p:blipFill>
          <a:blip r:embed="rId8">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spTree>
    <p:extLst>
      <p:ext uri="{BB962C8B-B14F-4D97-AF65-F5344CB8AC3E}">
        <p14:creationId xmlns:p14="http://schemas.microsoft.com/office/powerpoint/2010/main" val="34987059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par>
                          <p:cTn id="8" fill="hold">
                            <p:stCondLst>
                              <p:cond delay="1000"/>
                            </p:stCondLst>
                            <p:childTnLst>
                              <p:par>
                                <p:cTn id="9" presetID="16" presetClass="entr" presetSubtype="2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Horizontal)">
                                      <p:cBhvr>
                                        <p:cTn id="11" dur="1000"/>
                                        <p:tgtEl>
                                          <p:spTgt spid="20"/>
                                        </p:tgtEl>
                                      </p:cBhvr>
                                    </p:animEffect>
                                  </p:childTnLst>
                                </p:cTn>
                              </p:par>
                            </p:childTnLst>
                          </p:cTn>
                        </p:par>
                        <p:par>
                          <p:cTn id="12" fill="hold">
                            <p:stCondLst>
                              <p:cond delay="2000"/>
                            </p:stCondLst>
                            <p:childTnLst>
                              <p:par>
                                <p:cTn id="13" presetID="16" presetClass="entr" presetSubtype="2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85800"/>
            <a:ext cx="2667000" cy="1932609"/>
          </a:xfrm>
          <a:prstGeom prst="rect">
            <a:avLst/>
          </a:prstGeom>
        </p:spPr>
      </p:pic>
      <p:sp>
        <p:nvSpPr>
          <p:cNvPr id="2" name="Rectangle 1"/>
          <p:cNvSpPr/>
          <p:nvPr/>
        </p:nvSpPr>
        <p:spPr>
          <a:xfrm>
            <a:off x="457200" y="2694325"/>
            <a:ext cx="4572000" cy="3477875"/>
          </a:xfrm>
          <a:prstGeom prst="rect">
            <a:avLst/>
          </a:prstGeom>
          <a:ln w="38100">
            <a:solidFill>
              <a:schemeClr val="bg1">
                <a:lumMod val="65000"/>
              </a:schemeClr>
            </a:solidFill>
          </a:ln>
          <a:scene3d>
            <a:camera prst="orthographicFront"/>
            <a:lightRig rig="threePt" dir="t"/>
          </a:scene3d>
          <a:sp3d>
            <a:bevelT w="139700" prst="cross"/>
          </a:sp3d>
        </p:spPr>
        <p:txBody>
          <a:bodyPr>
            <a:spAutoFit/>
          </a:bodyPr>
          <a:lstStyle/>
          <a:p>
            <a:pPr marL="342900" lvl="0" indent="-342900">
              <a:buFont typeface="Arial" panose="020B0604020202020204" pitchFamily="34" charset="0"/>
              <a:buChar char="•"/>
            </a:pPr>
            <a:r>
              <a:rPr lang="en-US" sz="2200" dirty="0" smtClean="0"/>
              <a:t>Service </a:t>
            </a:r>
            <a:r>
              <a:rPr lang="en-US" sz="2200" dirty="0"/>
              <a:t>on America’s Largest and Most Reliable 4G LTE Network</a:t>
            </a:r>
          </a:p>
          <a:p>
            <a:pPr marL="342900" lvl="0" indent="-342900">
              <a:buFont typeface="Arial" panose="020B0604020202020204" pitchFamily="34" charset="0"/>
              <a:buChar char="•"/>
            </a:pPr>
            <a:r>
              <a:rPr lang="en-US" sz="2200" dirty="0"/>
              <a:t>Shared Data Family Plans</a:t>
            </a:r>
          </a:p>
          <a:p>
            <a:pPr marL="342900" lvl="0" indent="-342900">
              <a:buFont typeface="Arial" panose="020B0604020202020204" pitchFamily="34" charset="0"/>
              <a:buChar char="•"/>
            </a:pPr>
            <a:r>
              <a:rPr lang="en-US" sz="2200" dirty="0"/>
              <a:t>Unlimited Talk and Text on all Plans</a:t>
            </a:r>
          </a:p>
          <a:p>
            <a:pPr marL="342900" lvl="0" indent="-342900">
              <a:buFont typeface="Arial" panose="020B0604020202020204" pitchFamily="34" charset="0"/>
              <a:buChar char="•"/>
            </a:pPr>
            <a:r>
              <a:rPr lang="en-US" sz="2200" dirty="0"/>
              <a:t>Data up to 4G LTE Speeds</a:t>
            </a:r>
          </a:p>
          <a:p>
            <a:pPr marL="342900" lvl="0" indent="-342900">
              <a:buFont typeface="Arial" panose="020B0604020202020204" pitchFamily="34" charset="0"/>
              <a:buChar char="•"/>
            </a:pPr>
            <a:r>
              <a:rPr lang="en-US" sz="2200" dirty="0"/>
              <a:t>Add-On Carryover Data Card</a:t>
            </a:r>
          </a:p>
          <a:p>
            <a:pPr marL="342900" lvl="0" indent="-342900">
              <a:buFont typeface="Arial" panose="020B0604020202020204" pitchFamily="34" charset="0"/>
              <a:buChar char="•"/>
            </a:pPr>
            <a:r>
              <a:rPr lang="en-US" sz="2200" dirty="0"/>
              <a:t>No Contract, No Credit Check, No Activation or Cancellation Fees</a:t>
            </a:r>
          </a:p>
          <a:p>
            <a:pPr marL="342900" lvl="0" indent="-342900">
              <a:buFont typeface="Arial" panose="020B0604020202020204" pitchFamily="34" charset="0"/>
              <a:buChar char="•"/>
            </a:pPr>
            <a:r>
              <a:rPr lang="en-US" sz="2200" dirty="0"/>
              <a:t>Keep your number or get a new </a:t>
            </a:r>
            <a:r>
              <a:rPr lang="en-US" sz="2200" dirty="0" smtClean="0"/>
              <a:t>one</a:t>
            </a:r>
            <a:endParaRPr lang="en-US" sz="2200" dirty="0"/>
          </a:p>
        </p:txBody>
      </p:sp>
      <p:graphicFrame>
        <p:nvGraphicFramePr>
          <p:cNvPr id="3" name="Table 2"/>
          <p:cNvGraphicFramePr>
            <a:graphicFrameLocks noGrp="1"/>
          </p:cNvGraphicFramePr>
          <p:nvPr>
            <p:extLst>
              <p:ext uri="{D42A27DB-BD31-4B8C-83A1-F6EECF244321}">
                <p14:modId xmlns:p14="http://schemas.microsoft.com/office/powerpoint/2010/main" val="1544168301"/>
              </p:ext>
            </p:extLst>
          </p:nvPr>
        </p:nvGraphicFramePr>
        <p:xfrm>
          <a:off x="6299200" y="5244465"/>
          <a:ext cx="1930400" cy="851535"/>
        </p:xfrm>
        <a:graphic>
          <a:graphicData uri="http://schemas.openxmlformats.org/drawingml/2006/table">
            <a:tbl>
              <a:tblPr>
                <a:tableStyleId>{2D5ABB26-0587-4C30-8999-92F81FD0307C}</a:tableStyleId>
              </a:tblPr>
              <a:tblGrid>
                <a:gridCol w="1930400"/>
              </a:tblGrid>
              <a:tr h="190500">
                <a:tc>
                  <a:txBody>
                    <a:bodyPr/>
                    <a:lstStyle/>
                    <a:p>
                      <a:pPr algn="ctr" fontAlgn="b"/>
                      <a:r>
                        <a:rPr lang="en-US" sz="1800" b="1" u="none" strike="noStrike" dirty="0" smtClean="0">
                          <a:effectLst/>
                          <a:latin typeface="Adobe Devanagari" pitchFamily="18" charset="0"/>
                          <a:cs typeface="Adobe Devanagari" pitchFamily="18" charset="0"/>
                        </a:rPr>
                        <a:t>ZTE </a:t>
                      </a:r>
                      <a:r>
                        <a:rPr lang="en-US" sz="1800" b="1" u="none" strike="noStrike" dirty="0">
                          <a:effectLst/>
                          <a:latin typeface="Adobe Devanagari" pitchFamily="18" charset="0"/>
                          <a:cs typeface="Adobe Devanagari" pitchFamily="18" charset="0"/>
                        </a:rPr>
                        <a:t>233</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ZTE </a:t>
                      </a:r>
                      <a:r>
                        <a:rPr lang="en-US" sz="1800" b="1" u="none" strike="noStrike" dirty="0">
                          <a:effectLst/>
                          <a:latin typeface="Adobe Devanagari" pitchFamily="18" charset="0"/>
                          <a:cs typeface="Adobe Devanagari" pitchFamily="18" charset="0"/>
                        </a:rPr>
                        <a:t>799</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r h="190500">
                <a:tc>
                  <a:txBody>
                    <a:bodyPr/>
                    <a:lstStyle/>
                    <a:p>
                      <a:pPr algn="ctr" fontAlgn="b"/>
                      <a:r>
                        <a:rPr lang="en-US" sz="1800" b="1" u="none" strike="noStrike" dirty="0" smtClean="0">
                          <a:effectLst/>
                          <a:latin typeface="Adobe Devanagari" pitchFamily="18" charset="0"/>
                          <a:cs typeface="Adobe Devanagari" pitchFamily="18" charset="0"/>
                        </a:rPr>
                        <a:t>LG </a:t>
                      </a:r>
                      <a:r>
                        <a:rPr lang="en-US" sz="1800" b="1" u="none" strike="noStrike" dirty="0">
                          <a:effectLst/>
                          <a:latin typeface="Adobe Devanagari" pitchFamily="18" charset="0"/>
                          <a:cs typeface="Adobe Devanagari" pitchFamily="18" charset="0"/>
                        </a:rPr>
                        <a:t>58VL</a:t>
                      </a:r>
                      <a:endParaRPr lang="en-US" sz="1800" b="1" i="0" u="none" strike="noStrike" dirty="0">
                        <a:solidFill>
                          <a:srgbClr val="000000"/>
                        </a:solidFill>
                        <a:effectLst/>
                        <a:latin typeface="Adobe Devanagari" pitchFamily="18" charset="0"/>
                        <a:cs typeface="Adobe Devanagari" pitchFamily="18" charset="0"/>
                      </a:endParaRPr>
                    </a:p>
                  </a:txBody>
                  <a:tcPr marL="9525" marR="9525" marT="9525" marB="0" anchor="b"/>
                </a:tc>
              </a:tr>
            </a:tbl>
          </a:graphicData>
        </a:graphic>
      </p:graphicFrame>
      <p:sp>
        <p:nvSpPr>
          <p:cNvPr id="9" name="Rectangle 8"/>
          <p:cNvSpPr/>
          <p:nvPr/>
        </p:nvSpPr>
        <p:spPr>
          <a:xfrm>
            <a:off x="5791200" y="2970074"/>
            <a:ext cx="3124200" cy="1754326"/>
          </a:xfrm>
          <a:prstGeom prst="rect">
            <a:avLst/>
          </a:prstGeom>
        </p:spPr>
        <p:txBody>
          <a:bodyPr wrap="square">
            <a:spAutoFit/>
          </a:bodyPr>
          <a:lstStyle/>
          <a:p>
            <a:pPr algn="ctr"/>
            <a:r>
              <a:rPr lang="en-US" b="1" dirty="0" smtClean="0">
                <a:latin typeface="Adobe Devanagari" pitchFamily="18" charset="0"/>
                <a:cs typeface="Adobe Devanagari" pitchFamily="18" charset="0"/>
              </a:rPr>
              <a:t>     Unlimited $25</a:t>
            </a:r>
            <a:r>
              <a:rPr lang="en-US" b="1" dirty="0">
                <a:latin typeface="Adobe Devanagari" pitchFamily="18" charset="0"/>
                <a:cs typeface="Adobe Devanagari" pitchFamily="18" charset="0"/>
              </a:rPr>
              <a:t>	</a:t>
            </a:r>
          </a:p>
          <a:p>
            <a:pPr algn="ctr"/>
            <a:r>
              <a:rPr lang="en-US" b="1" dirty="0" smtClean="0">
                <a:latin typeface="Adobe Devanagari" pitchFamily="18" charset="0"/>
                <a:cs typeface="Adobe Devanagari" pitchFamily="18" charset="0"/>
              </a:rPr>
              <a:t>     Unlimited $35</a:t>
            </a:r>
            <a:r>
              <a:rPr lang="en-US" b="1" dirty="0">
                <a:latin typeface="Adobe Devanagari" pitchFamily="18" charset="0"/>
                <a:cs typeface="Adobe Devanagari" pitchFamily="18" charset="0"/>
              </a:rPr>
              <a:t>	</a:t>
            </a:r>
          </a:p>
          <a:p>
            <a:pPr algn="ctr"/>
            <a:r>
              <a:rPr lang="en-US" b="1" dirty="0" smtClean="0">
                <a:latin typeface="Adobe Devanagari" pitchFamily="18" charset="0"/>
                <a:cs typeface="Adobe Devanagari" pitchFamily="18" charset="0"/>
              </a:rPr>
              <a:t>       2- Line $60</a:t>
            </a:r>
            <a:r>
              <a:rPr lang="en-US" b="1" dirty="0">
                <a:latin typeface="Adobe Devanagari" pitchFamily="18" charset="0"/>
                <a:cs typeface="Adobe Devanagari" pitchFamily="18" charset="0"/>
              </a:rPr>
              <a:t>	</a:t>
            </a:r>
          </a:p>
          <a:p>
            <a:pPr algn="ctr"/>
            <a:r>
              <a:rPr lang="en-US" b="1" dirty="0" smtClean="0">
                <a:latin typeface="Adobe Devanagari" pitchFamily="18" charset="0"/>
                <a:cs typeface="Adobe Devanagari" pitchFamily="18" charset="0"/>
              </a:rPr>
              <a:t>       3-Line $85</a:t>
            </a:r>
            <a:r>
              <a:rPr lang="en-US" b="1" dirty="0">
                <a:latin typeface="Adobe Devanagari" pitchFamily="18" charset="0"/>
                <a:cs typeface="Adobe Devanagari" pitchFamily="18" charset="0"/>
              </a:rPr>
              <a:t>	</a:t>
            </a:r>
          </a:p>
          <a:p>
            <a:pPr algn="ctr"/>
            <a:r>
              <a:rPr lang="en-US" b="1" dirty="0" smtClean="0">
                <a:latin typeface="Adobe Devanagari" pitchFamily="18" charset="0"/>
                <a:cs typeface="Adobe Devanagari" pitchFamily="18" charset="0"/>
              </a:rPr>
              <a:t>       4-Line $100</a:t>
            </a:r>
            <a:r>
              <a:rPr lang="en-US" b="1" dirty="0">
                <a:latin typeface="Adobe Devanagari" pitchFamily="18" charset="0"/>
                <a:cs typeface="Adobe Devanagari" pitchFamily="18" charset="0"/>
              </a:rPr>
              <a:t>	</a:t>
            </a:r>
          </a:p>
          <a:p>
            <a:pPr algn="ctr"/>
            <a:r>
              <a:rPr lang="en-US" b="1" dirty="0">
                <a:latin typeface="Adobe Devanagari" pitchFamily="18" charset="0"/>
                <a:cs typeface="Adobe Devanagari" pitchFamily="18" charset="0"/>
              </a:rPr>
              <a:t> </a:t>
            </a:r>
            <a:r>
              <a:rPr lang="en-US" b="1" dirty="0" smtClean="0">
                <a:latin typeface="Adobe Devanagari" pitchFamily="18" charset="0"/>
                <a:cs typeface="Adobe Devanagari" pitchFamily="18" charset="0"/>
              </a:rPr>
              <a:t>  Bolt-On Card $10</a:t>
            </a:r>
            <a:r>
              <a:rPr lang="en-US" b="1" dirty="0">
                <a:latin typeface="Adobe Devanagari" pitchFamily="18" charset="0"/>
                <a:cs typeface="Adobe Devanagari" pitchFamily="18" charset="0"/>
              </a:rPr>
              <a:t>	</a:t>
            </a:r>
          </a:p>
        </p:txBody>
      </p:sp>
      <p:sp>
        <p:nvSpPr>
          <p:cNvPr id="10" name="TextBox 9"/>
          <p:cNvSpPr txBox="1"/>
          <p:nvPr/>
        </p:nvSpPr>
        <p:spPr>
          <a:xfrm>
            <a:off x="5791200" y="2540913"/>
            <a:ext cx="2890284" cy="430887"/>
          </a:xfrm>
          <a:prstGeom prst="rect">
            <a:avLst/>
          </a:prstGeom>
          <a:noFill/>
        </p:spPr>
        <p:txBody>
          <a:bodyPr wrap="square" rtlCol="0">
            <a:spAutoFit/>
          </a:bodyPr>
          <a:lstStyle/>
          <a:p>
            <a:pPr algn="ctr"/>
            <a:r>
              <a:rPr lang="en-US" sz="2200" b="1" u="sng" dirty="0">
                <a:effectLst>
                  <a:outerShdw blurRad="38100" dist="38100" dir="2700000" algn="tl">
                    <a:srgbClr val="000000">
                      <a:alpha val="43137"/>
                    </a:srgbClr>
                  </a:outerShdw>
                </a:effectLst>
              </a:rPr>
              <a:t>6</a:t>
            </a:r>
            <a:r>
              <a:rPr lang="en-US" sz="2200" b="1" u="sng" dirty="0" smtClean="0">
                <a:effectLst>
                  <a:outerShdw blurRad="38100" dist="38100" dir="2700000" algn="tl">
                    <a:srgbClr val="000000">
                      <a:alpha val="43137"/>
                    </a:srgbClr>
                  </a:outerShdw>
                </a:effectLst>
              </a:rPr>
              <a:t> Airtime Plans</a:t>
            </a:r>
          </a:p>
        </p:txBody>
      </p:sp>
      <p:sp>
        <p:nvSpPr>
          <p:cNvPr id="11" name="TextBox 10"/>
          <p:cNvSpPr txBox="1"/>
          <p:nvPr/>
        </p:nvSpPr>
        <p:spPr>
          <a:xfrm>
            <a:off x="5791200" y="4750713"/>
            <a:ext cx="3048000" cy="430887"/>
          </a:xfrm>
          <a:prstGeom prst="rect">
            <a:avLst/>
          </a:prstGeom>
          <a:noFill/>
        </p:spPr>
        <p:txBody>
          <a:bodyPr wrap="square" rtlCol="0">
            <a:spAutoFit/>
          </a:bodyPr>
          <a:lstStyle/>
          <a:p>
            <a:pPr algn="ctr"/>
            <a:r>
              <a:rPr lang="en-US" sz="2200" b="1" u="sng" dirty="0">
                <a:effectLst>
                  <a:outerShdw blurRad="38100" dist="38100" dir="2700000" algn="tl">
                    <a:srgbClr val="000000">
                      <a:alpha val="43137"/>
                    </a:srgbClr>
                  </a:outerShdw>
                </a:effectLst>
              </a:rPr>
              <a:t>3</a:t>
            </a:r>
            <a:r>
              <a:rPr lang="en-US" sz="2200" b="1" u="sng" dirty="0" smtClean="0">
                <a:effectLst>
                  <a:outerShdw blurRad="38100" dist="38100" dir="2700000" algn="tl">
                    <a:srgbClr val="000000">
                      <a:alpha val="43137"/>
                    </a:srgbClr>
                  </a:outerShdw>
                </a:effectLst>
              </a:rPr>
              <a:t> Handset Options</a:t>
            </a: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72200" y="793728"/>
            <a:ext cx="2667000" cy="1644672"/>
          </a:xfrm>
          <a:prstGeom prst="rect">
            <a:avLst/>
          </a:prstGeom>
        </p:spPr>
      </p:pic>
      <p:pic>
        <p:nvPicPr>
          <p:cNvPr id="15" name="Picture 14"/>
          <p:cNvPicPr>
            <a:picLocks/>
          </p:cNvPicPr>
          <p:nvPr/>
        </p:nvPicPr>
        <p:blipFill>
          <a:blip r:embed="rId5">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17" name="Picture 16"/>
          <p:cNvPicPr>
            <a:picLocks/>
          </p:cNvPicPr>
          <p:nvPr/>
        </p:nvPicPr>
        <p:blipFill>
          <a:blip r:embed="rId5">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18" name="Rectangle 17"/>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6561743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500"/>
                                        <p:tgtEl>
                                          <p:spTgt spid="2"/>
                                        </p:tgtEl>
                                      </p:cBhvr>
                                    </p:animEffect>
                                    <p:anim calcmode="lin" valueType="num">
                                      <p:cBhvr>
                                        <p:cTn id="11" dur="1500" fill="hold"/>
                                        <p:tgtEl>
                                          <p:spTgt spid="2"/>
                                        </p:tgtEl>
                                        <p:attrNameLst>
                                          <p:attrName>ppt_x</p:attrName>
                                        </p:attrNameLst>
                                      </p:cBhvr>
                                      <p:tavLst>
                                        <p:tav tm="0">
                                          <p:val>
                                            <p:strVal val="#ppt_x"/>
                                          </p:val>
                                        </p:tav>
                                        <p:tav tm="100000">
                                          <p:val>
                                            <p:strVal val="#ppt_x"/>
                                          </p:val>
                                        </p:tav>
                                      </p:tavLst>
                                    </p:anim>
                                    <p:anim calcmode="lin" valueType="num">
                                      <p:cBhvr>
                                        <p:cTn id="12" dur="1500" fill="hold"/>
                                        <p:tgtEl>
                                          <p:spTgt spid="2"/>
                                        </p:tgtEl>
                                        <p:attrNameLst>
                                          <p:attrName>ppt_y</p:attrName>
                                        </p:attrNameLst>
                                      </p:cBhvr>
                                      <p:tavLst>
                                        <p:tav tm="0">
                                          <p:val>
                                            <p:strVal val="#ppt_y+.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250"/>
                                        <p:tgtEl>
                                          <p:spTgt spid="10"/>
                                        </p:tgtEl>
                                      </p:cBhvr>
                                    </p:animEffect>
                                    <p:anim calcmode="lin" valueType="num">
                                      <p:cBhvr>
                                        <p:cTn id="19" dur="1250" fill="hold"/>
                                        <p:tgtEl>
                                          <p:spTgt spid="10"/>
                                        </p:tgtEl>
                                        <p:attrNameLst>
                                          <p:attrName>ppt_x</p:attrName>
                                        </p:attrNameLst>
                                      </p:cBhvr>
                                      <p:tavLst>
                                        <p:tav tm="0">
                                          <p:val>
                                            <p:strVal val="#ppt_x"/>
                                          </p:val>
                                        </p:tav>
                                        <p:tav tm="100000">
                                          <p:val>
                                            <p:strVal val="#ppt_x"/>
                                          </p:val>
                                        </p:tav>
                                      </p:tavLst>
                                    </p:anim>
                                    <p:anim calcmode="lin" valueType="num">
                                      <p:cBhvr>
                                        <p:cTn id="20" dur="125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750"/>
                            </p:stCondLst>
                            <p:childTnLst>
                              <p:par>
                                <p:cTn id="22" presetID="16" presetClass="entr" presetSubtype="2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1000"/>
                                        <p:tgtEl>
                                          <p:spTgt spid="9"/>
                                        </p:tgtEl>
                                      </p:cBhvr>
                                    </p:animEffect>
                                  </p:childTnLst>
                                </p:cTn>
                              </p:par>
                            </p:childTnLst>
                          </p:cTn>
                        </p:par>
                        <p:par>
                          <p:cTn id="25" fill="hold">
                            <p:stCondLst>
                              <p:cond delay="3750"/>
                            </p:stCondLst>
                            <p:childTnLst>
                              <p:par>
                                <p:cTn id="26" presetID="42"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4750"/>
                            </p:stCondLst>
                            <p:childTnLst>
                              <p:par>
                                <p:cTn id="32" presetID="42" presetClass="entr" presetSubtype="0" fill="hold"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1000"/>
                                        <p:tgtEl>
                                          <p:spTgt spid="11">
                                            <p:txEl>
                                              <p:pRg st="0" end="0"/>
                                            </p:txEl>
                                          </p:spTgt>
                                        </p:tgtEl>
                                      </p:cBhvr>
                                    </p:animEffect>
                                    <p:anim calcmode="lin" valueType="num">
                                      <p:cBhvr>
                                        <p:cTn id="3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5750"/>
                            </p:stCondLst>
                            <p:childTnLst>
                              <p:par>
                                <p:cTn id="38" presetID="16" presetClass="entr" presetSubtype="21"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03238"/>
            <a:ext cx="8229600" cy="792162"/>
          </a:xfrm>
        </p:spPr>
        <p:txBody>
          <a:bodyPr/>
          <a:lstStyle/>
          <a:p>
            <a:r>
              <a:rPr lang="en-US" b="1" dirty="0" smtClean="0"/>
              <a:t>Plans Overview</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4463" y="4114800"/>
            <a:ext cx="1753388" cy="2266237"/>
          </a:xfrm>
          <a:prstGeom prst="rect">
            <a:avLst/>
          </a:prstGeom>
        </p:spPr>
      </p:pic>
      <p:pic>
        <p:nvPicPr>
          <p:cNvPr id="10" name="Picture 9"/>
          <p:cNvPicPr>
            <a:picLocks/>
          </p:cNvPicPr>
          <p:nvPr/>
        </p:nvPicPr>
        <p:blipFill>
          <a:blip r:embed="rId3">
            <a:extLst>
              <a:ext uri="{28A0092B-C50C-407E-A947-70E740481C1C}">
                <a14:useLocalDpi xmlns:a14="http://schemas.microsoft.com/office/drawing/2010/main" val="0"/>
              </a:ext>
            </a:extLst>
          </a:blip>
          <a:stretch>
            <a:fillRect/>
          </a:stretch>
        </p:blipFill>
        <p:spPr>
          <a:xfrm>
            <a:off x="609600" y="2133600"/>
            <a:ext cx="1426464" cy="1828800"/>
          </a:xfrm>
          <a:prstGeom prst="rect">
            <a:avLst/>
          </a:prstGeom>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231136" y="2147970"/>
            <a:ext cx="1426464" cy="1828800"/>
          </a:xfrm>
          <a:prstGeom prst="rect">
            <a:avLst/>
          </a:prstGeom>
        </p:spPr>
      </p:pic>
      <p:pic>
        <p:nvPicPr>
          <p:cNvPr id="12" name="Picture 11"/>
          <p:cNvPicPr>
            <a:picLocks/>
          </p:cNvPicPr>
          <p:nvPr/>
        </p:nvPicPr>
        <p:blipFill>
          <a:blip r:embed="rId5">
            <a:extLst>
              <a:ext uri="{28A0092B-C50C-407E-A947-70E740481C1C}">
                <a14:useLocalDpi xmlns:a14="http://schemas.microsoft.com/office/drawing/2010/main" val="0"/>
              </a:ext>
            </a:extLst>
          </a:blip>
          <a:stretch>
            <a:fillRect/>
          </a:stretch>
        </p:blipFill>
        <p:spPr>
          <a:xfrm>
            <a:off x="3886200" y="2133600"/>
            <a:ext cx="1426464" cy="1828800"/>
          </a:xfrm>
          <a:prstGeom prst="rect">
            <a:avLst/>
          </a:prstGeom>
        </p:spPr>
      </p:pic>
      <p:pic>
        <p:nvPicPr>
          <p:cNvPr id="13" name="Picture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486400" y="2133599"/>
            <a:ext cx="1426464" cy="1828800"/>
          </a:xfrm>
          <a:prstGeom prst="rect">
            <a:avLst/>
          </a:prstGeom>
        </p:spPr>
      </p:pic>
      <p:pic>
        <p:nvPicPr>
          <p:cNvPr id="15" name="Picture 14"/>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86600" y="2133600"/>
            <a:ext cx="1426464" cy="1828800"/>
          </a:xfrm>
          <a:prstGeom prst="rect">
            <a:avLst/>
          </a:prstGeom>
        </p:spPr>
      </p:pic>
      <p:sp>
        <p:nvSpPr>
          <p:cNvPr id="16" name="TextBox 15"/>
          <p:cNvSpPr txBox="1"/>
          <p:nvPr/>
        </p:nvSpPr>
        <p:spPr>
          <a:xfrm>
            <a:off x="3352800" y="5115580"/>
            <a:ext cx="2286000" cy="523220"/>
          </a:xfrm>
          <a:prstGeom prst="rect">
            <a:avLst/>
          </a:prstGeom>
          <a:noFill/>
        </p:spPr>
        <p:txBody>
          <a:bodyPr wrap="square" rtlCol="0">
            <a:spAutoFit/>
          </a:bodyPr>
          <a:lstStyle/>
          <a:p>
            <a:pPr algn="ctr"/>
            <a:r>
              <a:rPr lang="en-US" sz="2800" b="1" i="1" dirty="0" smtClean="0">
                <a:effectLst>
                  <a:outerShdw blurRad="38100" dist="38100" dir="2700000" algn="tl">
                    <a:srgbClr val="000000">
                      <a:alpha val="43137"/>
                    </a:srgbClr>
                  </a:outerShdw>
                </a:effectLst>
              </a:rPr>
              <a:t>Add-On Card</a:t>
            </a:r>
            <a:endParaRPr lang="en-US" sz="2800" b="1" i="1" dirty="0">
              <a:effectLst>
                <a:outerShdw blurRad="38100" dist="38100" dir="2700000" algn="tl">
                  <a:srgbClr val="000000">
                    <a:alpha val="43137"/>
                  </a:srgbClr>
                </a:outerShdw>
              </a:effectLst>
            </a:endParaRPr>
          </a:p>
        </p:txBody>
      </p:sp>
      <p:sp>
        <p:nvSpPr>
          <p:cNvPr id="17" name="TextBox 16"/>
          <p:cNvSpPr txBox="1"/>
          <p:nvPr/>
        </p:nvSpPr>
        <p:spPr>
          <a:xfrm>
            <a:off x="2867928" y="1534180"/>
            <a:ext cx="3685272" cy="523220"/>
          </a:xfrm>
          <a:prstGeom prst="rect">
            <a:avLst/>
          </a:prstGeom>
          <a:noFill/>
        </p:spPr>
        <p:txBody>
          <a:bodyPr wrap="square" rtlCol="0">
            <a:spAutoFit/>
          </a:bodyPr>
          <a:lstStyle/>
          <a:p>
            <a:pPr algn="ctr"/>
            <a:r>
              <a:rPr lang="en-US" sz="2800" b="1" i="1" dirty="0" smtClean="0">
                <a:effectLst>
                  <a:outerShdw blurRad="38100" dist="38100" dir="2700000" algn="tl">
                    <a:srgbClr val="000000">
                      <a:alpha val="43137"/>
                    </a:srgbClr>
                  </a:outerShdw>
                </a:effectLst>
              </a:rPr>
              <a:t>Unlimited Plans</a:t>
            </a:r>
            <a:endParaRPr lang="en-US" sz="2800" b="1" i="1" dirty="0">
              <a:effectLst>
                <a:outerShdw blurRad="38100" dist="38100" dir="2700000" algn="tl">
                  <a:srgbClr val="000000">
                    <a:alpha val="43137"/>
                  </a:srgbClr>
                </a:outerShdw>
              </a:effectLst>
            </a:endParaRPr>
          </a:p>
        </p:txBody>
      </p:sp>
      <p:pic>
        <p:nvPicPr>
          <p:cNvPr id="19" name="Picture 18"/>
          <p:cNvPicPr>
            <a:picLocks/>
          </p:cNvPicPr>
          <p:nvPr/>
        </p:nvPicPr>
        <p:blipFill>
          <a:blip r:embed="rId8">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20" name="Picture 19"/>
          <p:cNvPicPr>
            <a:picLocks/>
          </p:cNvPicPr>
          <p:nvPr/>
        </p:nvPicPr>
        <p:blipFill>
          <a:blip r:embed="rId8">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21" name="Rectangle 20"/>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1438776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503238"/>
            <a:ext cx="8229600" cy="792162"/>
          </a:xfrm>
        </p:spPr>
        <p:txBody>
          <a:bodyPr/>
          <a:lstStyle/>
          <a:p>
            <a:r>
              <a:rPr lang="en-US" b="1" dirty="0" smtClean="0"/>
              <a:t>Phones Overview</a:t>
            </a:r>
            <a:endParaRPr lang="en-US" b="1" dirty="0"/>
          </a:p>
        </p:txBody>
      </p:sp>
      <p:sp>
        <p:nvSpPr>
          <p:cNvPr id="8" name="TextBox 7"/>
          <p:cNvSpPr txBox="1"/>
          <p:nvPr/>
        </p:nvSpPr>
        <p:spPr>
          <a:xfrm>
            <a:off x="3848100" y="4114800"/>
            <a:ext cx="1066800" cy="1107996"/>
          </a:xfrm>
          <a:prstGeom prst="rect">
            <a:avLst/>
          </a:prstGeom>
          <a:noFill/>
        </p:spPr>
        <p:txBody>
          <a:bodyPr wrap="square" rtlCol="0">
            <a:spAutoFit/>
          </a:bodyPr>
          <a:lstStyle/>
          <a:p>
            <a:pPr algn="ctr"/>
            <a:r>
              <a:rPr lang="en-US" b="1" dirty="0" smtClean="0"/>
              <a:t>ZTE </a:t>
            </a:r>
          </a:p>
          <a:p>
            <a:pPr algn="ctr"/>
            <a:r>
              <a:rPr lang="en-US" sz="1600" b="1" dirty="0" smtClean="0"/>
              <a:t>799VL</a:t>
            </a:r>
          </a:p>
          <a:p>
            <a:pPr algn="ctr"/>
            <a:r>
              <a:rPr lang="en-US" sz="1600" b="1" dirty="0" smtClean="0"/>
              <a:t>Majesty PRO LTE</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850" y="2286000"/>
            <a:ext cx="1047750" cy="2057400"/>
          </a:xfrm>
          <a:prstGeom prst="rect">
            <a:avLst/>
          </a:prstGeom>
        </p:spPr>
      </p:pic>
      <p:sp>
        <p:nvSpPr>
          <p:cNvPr id="20" name="TextBox 19"/>
          <p:cNvSpPr txBox="1"/>
          <p:nvPr/>
        </p:nvSpPr>
        <p:spPr>
          <a:xfrm>
            <a:off x="5943600" y="4167426"/>
            <a:ext cx="1219200" cy="861774"/>
          </a:xfrm>
          <a:prstGeom prst="rect">
            <a:avLst/>
          </a:prstGeom>
          <a:noFill/>
        </p:spPr>
        <p:txBody>
          <a:bodyPr wrap="square" rtlCol="0">
            <a:spAutoFit/>
          </a:bodyPr>
          <a:lstStyle/>
          <a:p>
            <a:pPr algn="ctr"/>
            <a:r>
              <a:rPr lang="en-US" sz="1600" b="1" dirty="0" smtClean="0"/>
              <a:t>LG</a:t>
            </a:r>
          </a:p>
          <a:p>
            <a:pPr algn="ctr"/>
            <a:r>
              <a:rPr lang="en-US" sz="1600" b="1" dirty="0" smtClean="0"/>
              <a:t> L58VL</a:t>
            </a:r>
          </a:p>
          <a:p>
            <a:pPr algn="ctr"/>
            <a:r>
              <a:rPr lang="en-US" sz="1600" b="1" dirty="0" smtClean="0"/>
              <a:t>REBEL 2 LTE</a:t>
            </a:r>
            <a:endParaRPr lang="en-US" sz="1600" b="1" dirty="0"/>
          </a:p>
        </p:txBody>
      </p:sp>
      <p:sp>
        <p:nvSpPr>
          <p:cNvPr id="11" name="TextBox 10"/>
          <p:cNvSpPr txBox="1"/>
          <p:nvPr/>
        </p:nvSpPr>
        <p:spPr>
          <a:xfrm>
            <a:off x="1673225" y="4419600"/>
            <a:ext cx="1222375" cy="646331"/>
          </a:xfrm>
          <a:prstGeom prst="rect">
            <a:avLst/>
          </a:prstGeom>
          <a:noFill/>
        </p:spPr>
        <p:txBody>
          <a:bodyPr wrap="square" rtlCol="0">
            <a:spAutoFit/>
          </a:bodyPr>
          <a:lstStyle/>
          <a:p>
            <a:pPr algn="ctr"/>
            <a:r>
              <a:rPr lang="en-US" b="1" dirty="0"/>
              <a:t>ZTE</a:t>
            </a:r>
          </a:p>
          <a:p>
            <a:pPr algn="ctr"/>
            <a:r>
              <a:rPr lang="en-US" b="1" dirty="0"/>
              <a:t> 233</a:t>
            </a:r>
          </a:p>
        </p:txBody>
      </p:sp>
      <p:pic>
        <p:nvPicPr>
          <p:cNvPr id="21" name="Picture 20"/>
          <p:cNvPicPr>
            <a:picLocks/>
          </p:cNvPicPr>
          <p:nvPr/>
        </p:nvPicPr>
        <p:blipFill>
          <a:blip r:embed="rId3">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22" name="Picture 21"/>
          <p:cNvPicPr>
            <a:picLocks/>
          </p:cNvPicPr>
          <p:nvPr/>
        </p:nvPicPr>
        <p:blipFill>
          <a:blip r:embed="rId3">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23" name="Rectangle 22"/>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538" y="2190751"/>
            <a:ext cx="1135062" cy="222884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968" t="14386" r="17037" b="13186"/>
          <a:stretch/>
        </p:blipFill>
        <p:spPr>
          <a:xfrm>
            <a:off x="3913413" y="2286000"/>
            <a:ext cx="887187" cy="1828800"/>
          </a:xfrm>
          <a:prstGeom prst="rect">
            <a:avLst/>
          </a:prstGeom>
        </p:spPr>
      </p:pic>
    </p:spTree>
    <p:extLst>
      <p:ext uri="{BB962C8B-B14F-4D97-AF65-F5344CB8AC3E}">
        <p14:creationId xmlns:p14="http://schemas.microsoft.com/office/powerpoint/2010/main" val="18994360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57200" y="274638"/>
            <a:ext cx="8229600" cy="1143000"/>
          </a:xfrm>
        </p:spPr>
        <p:txBody>
          <a:bodyPr/>
          <a:lstStyle/>
          <a:p>
            <a:r>
              <a:rPr lang="en-US" b="1" dirty="0" smtClean="0"/>
              <a:t> 30-Day Unlimited Individual Plans</a:t>
            </a:r>
            <a:endParaRPr lang="en-US" b="1" dirty="0"/>
          </a:p>
        </p:txBody>
      </p:sp>
      <p:graphicFrame>
        <p:nvGraphicFramePr>
          <p:cNvPr id="16" name="Table 15"/>
          <p:cNvGraphicFramePr>
            <a:graphicFrameLocks noGrp="1"/>
          </p:cNvGraphicFramePr>
          <p:nvPr>
            <p:extLst>
              <p:ext uri="{D42A27DB-BD31-4B8C-83A1-F6EECF244321}">
                <p14:modId xmlns:p14="http://schemas.microsoft.com/office/powerpoint/2010/main" val="3704259568"/>
              </p:ext>
            </p:extLst>
          </p:nvPr>
        </p:nvGraphicFramePr>
        <p:xfrm>
          <a:off x="1905000" y="1371600"/>
          <a:ext cx="5334000" cy="1752600"/>
        </p:xfrm>
        <a:graphic>
          <a:graphicData uri="http://schemas.openxmlformats.org/drawingml/2006/table">
            <a:tbl>
              <a:tblPr firstRow="1" firstCol="1" lastRow="1" lastCol="1" bandRow="1" bandCol="1">
                <a:tableStyleId>{2D5ABB26-0587-4C30-8999-92F81FD0307C}</a:tableStyleId>
              </a:tblPr>
              <a:tblGrid>
                <a:gridCol w="2362200"/>
                <a:gridCol w="1447800"/>
                <a:gridCol w="1524000"/>
              </a:tblGrid>
              <a:tr h="557118">
                <a:tc>
                  <a:txBody>
                    <a:bodyPr/>
                    <a:lstStyle/>
                    <a:p>
                      <a:pPr marL="213360" marR="213360" algn="ctr">
                        <a:lnSpc>
                          <a:spcPct val="115000"/>
                        </a:lnSpc>
                        <a:spcBef>
                          <a:spcPts val="65"/>
                        </a:spcBef>
                        <a:spcAft>
                          <a:spcPts val="0"/>
                        </a:spcAft>
                      </a:pPr>
                      <a:r>
                        <a:rPr lang="en-US" sz="1600" b="1" dirty="0">
                          <a:effectLst/>
                        </a:rPr>
                        <a:t>Plans</a:t>
                      </a:r>
                      <a:endParaRPr lang="en-US" sz="12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60960" marR="0" algn="ctr">
                        <a:lnSpc>
                          <a:spcPct val="115000"/>
                        </a:lnSpc>
                        <a:spcBef>
                          <a:spcPts val="65"/>
                        </a:spcBef>
                        <a:spcAft>
                          <a:spcPts val="0"/>
                        </a:spcAft>
                      </a:pPr>
                      <a:r>
                        <a:rPr lang="en-US" sz="1600" b="1" dirty="0">
                          <a:effectLst/>
                        </a:rPr>
                        <a:t>$25</a:t>
                      </a:r>
                      <a:endParaRPr lang="en-US" sz="12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60960" marR="0" algn="ctr">
                        <a:lnSpc>
                          <a:spcPct val="115000"/>
                        </a:lnSpc>
                        <a:spcBef>
                          <a:spcPts val="65"/>
                        </a:spcBef>
                        <a:spcAft>
                          <a:spcPts val="0"/>
                        </a:spcAft>
                      </a:pPr>
                      <a:r>
                        <a:rPr lang="en-US" sz="1600" b="1" dirty="0">
                          <a:effectLst/>
                        </a:rPr>
                        <a:t>$35</a:t>
                      </a:r>
                      <a:endParaRPr lang="en-US" sz="12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98494">
                <a:tc>
                  <a:txBody>
                    <a:bodyPr/>
                    <a:lstStyle/>
                    <a:p>
                      <a:pPr marL="213360" marR="213360" algn="ctr">
                        <a:lnSpc>
                          <a:spcPct val="115000"/>
                        </a:lnSpc>
                        <a:spcBef>
                          <a:spcPts val="280"/>
                        </a:spcBef>
                        <a:spcAft>
                          <a:spcPts val="0"/>
                        </a:spcAft>
                      </a:pPr>
                      <a:r>
                        <a:rPr lang="en-US" sz="1600" dirty="0">
                          <a:effectLst/>
                        </a:rPr>
                        <a:t>Nationwide Talk &amp; Text</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Unlimited</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a:effectLst/>
                        </a:rPr>
                        <a:t>Unlimited</a:t>
                      </a:r>
                      <a:endParaRPr lang="en-US" sz="14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8494">
                <a:tc>
                  <a:txBody>
                    <a:bodyPr/>
                    <a:lstStyle/>
                    <a:p>
                      <a:pPr marL="213360" marR="213360" algn="ctr">
                        <a:lnSpc>
                          <a:spcPct val="115000"/>
                        </a:lnSpc>
                        <a:spcBef>
                          <a:spcPts val="280"/>
                        </a:spcBef>
                        <a:spcAft>
                          <a:spcPts val="0"/>
                        </a:spcAft>
                      </a:pPr>
                      <a:r>
                        <a:rPr lang="en-US" sz="1600" dirty="0">
                          <a:effectLst/>
                        </a:rPr>
                        <a:t>Capped Data</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N/A</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5 GB</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8494">
                <a:tc>
                  <a:txBody>
                    <a:bodyPr/>
                    <a:lstStyle/>
                    <a:p>
                      <a:pPr marL="213360" marR="213360" algn="ctr">
                        <a:lnSpc>
                          <a:spcPct val="115000"/>
                        </a:lnSpc>
                        <a:spcBef>
                          <a:spcPts val="280"/>
                        </a:spcBef>
                        <a:spcAft>
                          <a:spcPts val="0"/>
                        </a:spcAft>
                      </a:pPr>
                      <a:r>
                        <a:rPr lang="en-US" sz="1600" dirty="0">
                          <a:effectLst/>
                        </a:rPr>
                        <a:t>Auto Refill</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Yes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Yes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2" name="Rectangle 21"/>
          <p:cNvSpPr/>
          <p:nvPr/>
        </p:nvSpPr>
        <p:spPr>
          <a:xfrm>
            <a:off x="3401380" y="3200400"/>
            <a:ext cx="2008820" cy="400110"/>
          </a:xfrm>
          <a:prstGeom prst="rect">
            <a:avLst/>
          </a:prstGeom>
        </p:spPr>
        <p:txBody>
          <a:bodyPr wrap="none">
            <a:spAutoFit/>
          </a:bodyPr>
          <a:lstStyle/>
          <a:p>
            <a:r>
              <a:rPr lang="en-US" sz="2000" b="1" dirty="0" smtClean="0"/>
              <a:t>$10 Add-On </a:t>
            </a:r>
            <a:r>
              <a:rPr lang="en-US" sz="2000" b="1" dirty="0"/>
              <a:t>Data</a:t>
            </a:r>
          </a:p>
        </p:txBody>
      </p:sp>
      <p:graphicFrame>
        <p:nvGraphicFramePr>
          <p:cNvPr id="23" name="Table 22"/>
          <p:cNvGraphicFramePr>
            <a:graphicFrameLocks noGrp="1"/>
          </p:cNvGraphicFramePr>
          <p:nvPr>
            <p:extLst>
              <p:ext uri="{D42A27DB-BD31-4B8C-83A1-F6EECF244321}">
                <p14:modId xmlns:p14="http://schemas.microsoft.com/office/powerpoint/2010/main" val="4012304543"/>
              </p:ext>
            </p:extLst>
          </p:nvPr>
        </p:nvGraphicFramePr>
        <p:xfrm>
          <a:off x="2362200" y="3657600"/>
          <a:ext cx="4419600" cy="2558676"/>
        </p:xfrm>
        <a:graphic>
          <a:graphicData uri="http://schemas.openxmlformats.org/drawingml/2006/table">
            <a:tbl>
              <a:tblPr firstRow="1" firstCol="1" lastRow="1" lastCol="1" bandRow="1" bandCol="1">
                <a:tableStyleId>{2D5ABB26-0587-4C30-8999-92F81FD0307C}</a:tableStyleId>
              </a:tblPr>
              <a:tblGrid>
                <a:gridCol w="2743200"/>
                <a:gridCol w="1676400"/>
              </a:tblGrid>
              <a:tr h="457200">
                <a:tc>
                  <a:txBody>
                    <a:bodyPr/>
                    <a:lstStyle/>
                    <a:p>
                      <a:pPr marL="274955" marR="274955">
                        <a:lnSpc>
                          <a:spcPct val="115000"/>
                        </a:lnSpc>
                        <a:spcBef>
                          <a:spcPts val="65"/>
                        </a:spcBef>
                        <a:spcAft>
                          <a:spcPts val="0"/>
                        </a:spcAft>
                      </a:pPr>
                      <a:r>
                        <a:rPr lang="en-US" sz="1600" b="1" dirty="0">
                          <a:effectLst/>
                        </a:rPr>
                        <a:t>Add-On Data</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541655" marR="541655" algn="ctr">
                        <a:lnSpc>
                          <a:spcPct val="115000"/>
                        </a:lnSpc>
                        <a:spcBef>
                          <a:spcPts val="65"/>
                        </a:spcBef>
                        <a:spcAft>
                          <a:spcPts val="0"/>
                        </a:spcAft>
                      </a:pPr>
                      <a:r>
                        <a:rPr lang="en-US" sz="1600" b="1" dirty="0">
                          <a:effectLst/>
                        </a:rPr>
                        <a:t>$10</a:t>
                      </a:r>
                      <a:endParaRPr lang="en-US" sz="12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97062">
                <a:tc>
                  <a:txBody>
                    <a:bodyPr/>
                    <a:lstStyle/>
                    <a:p>
                      <a:pPr marL="274955" marR="274955">
                        <a:lnSpc>
                          <a:spcPct val="115000"/>
                        </a:lnSpc>
                        <a:spcBef>
                          <a:spcPts val="85"/>
                        </a:spcBef>
                        <a:spcAft>
                          <a:spcPts val="0"/>
                        </a:spcAft>
                      </a:pPr>
                      <a:r>
                        <a:rPr lang="en-US" sz="1600" b="1" dirty="0">
                          <a:effectLst/>
                        </a:rPr>
                        <a:t>Nationwide Talk and Text</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541655" marR="541655" algn="ctr">
                        <a:lnSpc>
                          <a:spcPct val="115000"/>
                        </a:lnSpc>
                        <a:spcBef>
                          <a:spcPts val="105"/>
                        </a:spcBef>
                        <a:spcAft>
                          <a:spcPts val="0"/>
                        </a:spcAft>
                      </a:pPr>
                      <a:r>
                        <a:rPr lang="en-US" sz="1600" dirty="0">
                          <a:effectLst/>
                        </a:rPr>
                        <a:t>No</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1138">
                <a:tc>
                  <a:txBody>
                    <a:bodyPr/>
                    <a:lstStyle/>
                    <a:p>
                      <a:pPr marL="274955" marR="274955">
                        <a:lnSpc>
                          <a:spcPct val="115000"/>
                        </a:lnSpc>
                        <a:spcBef>
                          <a:spcPts val="85"/>
                        </a:spcBef>
                        <a:spcAft>
                          <a:spcPts val="0"/>
                        </a:spcAft>
                      </a:pPr>
                      <a:r>
                        <a:rPr lang="en-US" sz="1600" b="1" dirty="0">
                          <a:effectLst/>
                        </a:rPr>
                        <a:t>Shared Capped Data</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541655" marR="541655" algn="ctr">
                        <a:lnSpc>
                          <a:spcPct val="115000"/>
                        </a:lnSpc>
                        <a:spcBef>
                          <a:spcPts val="105"/>
                        </a:spcBef>
                        <a:spcAft>
                          <a:spcPts val="0"/>
                        </a:spcAft>
                      </a:pPr>
                      <a:r>
                        <a:rPr lang="en-US" sz="1600" dirty="0">
                          <a:effectLst/>
                        </a:rPr>
                        <a:t>3 GB</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7062">
                <a:tc>
                  <a:txBody>
                    <a:bodyPr/>
                    <a:lstStyle/>
                    <a:p>
                      <a:pPr marL="274955" marR="274955">
                        <a:lnSpc>
                          <a:spcPct val="115000"/>
                        </a:lnSpc>
                        <a:spcBef>
                          <a:spcPts val="85"/>
                        </a:spcBef>
                        <a:spcAft>
                          <a:spcPts val="0"/>
                        </a:spcAft>
                      </a:pPr>
                      <a:r>
                        <a:rPr lang="en-US" sz="1600" b="1" dirty="0">
                          <a:effectLst/>
                        </a:rPr>
                        <a:t>Service Days</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541655" marR="541655" algn="ctr">
                        <a:lnSpc>
                          <a:spcPct val="115000"/>
                        </a:lnSpc>
                        <a:spcBef>
                          <a:spcPts val="105"/>
                        </a:spcBef>
                        <a:spcAft>
                          <a:spcPts val="0"/>
                        </a:spcAft>
                      </a:pPr>
                      <a:r>
                        <a:rPr lang="en-US" sz="1600" dirty="0">
                          <a:effectLst/>
                        </a:rPr>
                        <a:t>None</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7062">
                <a:tc>
                  <a:txBody>
                    <a:bodyPr/>
                    <a:lstStyle/>
                    <a:p>
                      <a:pPr marL="274955" marR="274955">
                        <a:lnSpc>
                          <a:spcPct val="115000"/>
                        </a:lnSpc>
                        <a:spcBef>
                          <a:spcPts val="85"/>
                        </a:spcBef>
                        <a:spcAft>
                          <a:spcPts val="0"/>
                        </a:spcAft>
                      </a:pPr>
                      <a:r>
                        <a:rPr lang="en-US" sz="1600" b="1" dirty="0">
                          <a:effectLst/>
                        </a:rPr>
                        <a:t>Auto Refill</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541655" marR="541655" algn="ctr">
                        <a:lnSpc>
                          <a:spcPct val="115000"/>
                        </a:lnSpc>
                        <a:spcBef>
                          <a:spcPts val="105"/>
                        </a:spcBef>
                        <a:spcAft>
                          <a:spcPts val="0"/>
                        </a:spcAft>
                      </a:pPr>
                      <a:r>
                        <a:rPr lang="en-US" sz="1600" dirty="0">
                          <a:effectLst/>
                        </a:rPr>
                        <a:t>No</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9152">
                <a:tc>
                  <a:txBody>
                    <a:bodyPr/>
                    <a:lstStyle/>
                    <a:p>
                      <a:pPr marL="274955" marR="274955">
                        <a:lnSpc>
                          <a:spcPct val="115000"/>
                        </a:lnSpc>
                        <a:spcBef>
                          <a:spcPts val="85"/>
                        </a:spcBef>
                        <a:spcAft>
                          <a:spcPts val="0"/>
                        </a:spcAft>
                      </a:pPr>
                      <a:r>
                        <a:rPr lang="en-US" sz="1600" b="1" dirty="0">
                          <a:effectLst/>
                        </a:rPr>
                        <a:t>Carryover Data</a:t>
                      </a:r>
                      <a:endParaRPr lang="en-US" sz="16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541655" marR="541655" algn="ctr">
                        <a:lnSpc>
                          <a:spcPct val="115000"/>
                        </a:lnSpc>
                        <a:spcBef>
                          <a:spcPts val="105"/>
                        </a:spcBef>
                        <a:spcAft>
                          <a:spcPts val="0"/>
                        </a:spcAft>
                      </a:pPr>
                      <a:r>
                        <a:rPr lang="en-US" sz="1600" dirty="0">
                          <a:effectLst/>
                        </a:rPr>
                        <a:t>Yes</a:t>
                      </a:r>
                      <a:endParaRPr lang="en-US" sz="14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13" name="Picture 12"/>
          <p:cNvPicPr>
            <a:picLocks/>
          </p:cNvPicPr>
          <p:nvPr/>
        </p:nvPicPr>
        <p:blipFill>
          <a:blip r:embed="rId2">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14" name="Rectangle 13"/>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6236074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92857"/>
            <a:ext cx="8679873" cy="646331"/>
          </a:xfrm>
          <a:prstGeom prst="rect">
            <a:avLst/>
          </a:prstGeom>
          <a:noFill/>
        </p:spPr>
        <p:txBody>
          <a:bodyPr wrap="square" rtlCol="0">
            <a:spAutoFit/>
          </a:bodyPr>
          <a:lstStyle/>
          <a:p>
            <a:pPr algn="ctr"/>
            <a:r>
              <a:rPr lang="en-US" sz="3600" b="1" dirty="0"/>
              <a:t>How Multi-Line Shared Data Plans </a:t>
            </a:r>
            <a:r>
              <a:rPr lang="en-US" sz="3600" b="1" dirty="0" smtClean="0"/>
              <a:t>Work…</a:t>
            </a:r>
            <a:endParaRPr lang="en-US" sz="3600" dirty="0"/>
          </a:p>
        </p:txBody>
      </p:sp>
      <p:sp>
        <p:nvSpPr>
          <p:cNvPr id="3" name="Rectangle 2"/>
          <p:cNvSpPr/>
          <p:nvPr/>
        </p:nvSpPr>
        <p:spPr>
          <a:xfrm>
            <a:off x="533400" y="2042279"/>
            <a:ext cx="8077200" cy="3139321"/>
          </a:xfrm>
          <a:prstGeom prst="rect">
            <a:avLst/>
          </a:prstGeom>
          <a:ln w="57150">
            <a:noFill/>
          </a:ln>
        </p:spPr>
        <p:txBody>
          <a:bodyPr wrap="square">
            <a:spAutoFit/>
          </a:bodyPr>
          <a:lstStyle/>
          <a:p>
            <a:pPr marL="285750" lvl="0" indent="-285750">
              <a:buFont typeface="Arial" panose="020B0604020202020204" pitchFamily="34" charset="0"/>
              <a:buChar char="•"/>
            </a:pPr>
            <a:r>
              <a:rPr lang="en-US" sz="2200" dirty="0"/>
              <a:t>Multiple devices are not required to be used with Multi-Line Shared Data Plans. These plans can be used with just 1 device.</a:t>
            </a:r>
          </a:p>
          <a:p>
            <a:endParaRPr lang="en-US" sz="2200" dirty="0"/>
          </a:p>
          <a:p>
            <a:pPr marL="285750" lvl="0" indent="-285750">
              <a:buFont typeface="Arial" panose="020B0604020202020204" pitchFamily="34" charset="0"/>
              <a:buChar char="•"/>
            </a:pPr>
            <a:r>
              <a:rPr lang="en-US" sz="2200" dirty="0"/>
              <a:t>Customers have a choice of Multi-Line Shared Data Plans that can support up to </a:t>
            </a:r>
            <a:r>
              <a:rPr lang="en-US" sz="2200" dirty="0" smtClean="0"/>
              <a:t>(</a:t>
            </a:r>
            <a:r>
              <a:rPr lang="en-US" sz="2200" dirty="0"/>
              <a:t>4) devices. </a:t>
            </a:r>
          </a:p>
          <a:p>
            <a:pPr marL="28575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dirty="0"/>
              <a:t>Multiple lines of one Shared Data Plan is called a Group. The Service Plan determines how </a:t>
            </a:r>
            <a:r>
              <a:rPr lang="en-US" sz="2200" dirty="0" smtClean="0"/>
              <a:t>many </a:t>
            </a:r>
            <a:r>
              <a:rPr lang="en-US" sz="2200" dirty="0"/>
              <a:t>devices can be added to a group</a:t>
            </a:r>
            <a:r>
              <a:rPr lang="en-US" sz="2200" dirty="0" smtClean="0"/>
              <a:t>.</a:t>
            </a:r>
            <a:endParaRPr lang="en-US" sz="2200" dirty="0"/>
          </a:p>
        </p:txBody>
      </p:sp>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12" name="Rectangle 11"/>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2334372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47800" y="609600"/>
            <a:ext cx="6334298" cy="707886"/>
          </a:xfrm>
          <a:prstGeom prst="rect">
            <a:avLst/>
          </a:prstGeom>
        </p:spPr>
        <p:txBody>
          <a:bodyPr wrap="none">
            <a:spAutoFit/>
          </a:bodyPr>
          <a:lstStyle/>
          <a:p>
            <a:r>
              <a:rPr lang="en-US" sz="4000" b="1" dirty="0"/>
              <a:t>Multi-Line Shared Data Plans</a:t>
            </a:r>
            <a:endParaRPr lang="en-US" sz="4000" dirty="0"/>
          </a:p>
        </p:txBody>
      </p:sp>
      <p:graphicFrame>
        <p:nvGraphicFramePr>
          <p:cNvPr id="10" name="Table 9"/>
          <p:cNvGraphicFramePr>
            <a:graphicFrameLocks noGrp="1"/>
          </p:cNvGraphicFramePr>
          <p:nvPr>
            <p:extLst>
              <p:ext uri="{D42A27DB-BD31-4B8C-83A1-F6EECF244321}">
                <p14:modId xmlns:p14="http://schemas.microsoft.com/office/powerpoint/2010/main" val="2821418287"/>
              </p:ext>
            </p:extLst>
          </p:nvPr>
        </p:nvGraphicFramePr>
        <p:xfrm>
          <a:off x="1676400" y="3200400"/>
          <a:ext cx="5715000" cy="2770442"/>
        </p:xfrm>
        <a:graphic>
          <a:graphicData uri="http://schemas.openxmlformats.org/drawingml/2006/table">
            <a:tbl>
              <a:tblPr firstRow="1" firstCol="1" lastRow="1" lastCol="1" bandRow="1" bandCol="1">
                <a:tableStyleId>{2D5ABB26-0587-4C30-8999-92F81FD0307C}</a:tableStyleId>
              </a:tblPr>
              <a:tblGrid>
                <a:gridCol w="1828800"/>
                <a:gridCol w="1447800"/>
                <a:gridCol w="1233361"/>
                <a:gridCol w="1205039"/>
              </a:tblGrid>
              <a:tr h="457200">
                <a:tc>
                  <a:txBody>
                    <a:bodyPr/>
                    <a:lstStyle/>
                    <a:p>
                      <a:pPr marL="213995" marR="213995" algn="ctr">
                        <a:lnSpc>
                          <a:spcPct val="115000"/>
                        </a:lnSpc>
                        <a:spcBef>
                          <a:spcPts val="65"/>
                        </a:spcBef>
                        <a:spcAft>
                          <a:spcPts val="0"/>
                        </a:spcAft>
                      </a:pPr>
                      <a:r>
                        <a:rPr lang="en-US" sz="1800" b="1" dirty="0">
                          <a:effectLst/>
                        </a:rPr>
                        <a:t>Plans</a:t>
                      </a:r>
                      <a:endParaRPr lang="en-US" sz="18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60960" marR="0" algn="ctr">
                        <a:lnSpc>
                          <a:spcPct val="115000"/>
                        </a:lnSpc>
                        <a:spcBef>
                          <a:spcPts val="65"/>
                        </a:spcBef>
                        <a:spcAft>
                          <a:spcPts val="0"/>
                        </a:spcAft>
                      </a:pPr>
                      <a:r>
                        <a:rPr lang="en-US" sz="1800" b="1" dirty="0">
                          <a:effectLst/>
                        </a:rPr>
                        <a:t>$60</a:t>
                      </a:r>
                      <a:endParaRPr lang="en-US" sz="18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60960" marR="0" algn="ctr">
                        <a:lnSpc>
                          <a:spcPct val="115000"/>
                        </a:lnSpc>
                        <a:spcBef>
                          <a:spcPts val="65"/>
                        </a:spcBef>
                        <a:spcAft>
                          <a:spcPts val="0"/>
                        </a:spcAft>
                      </a:pPr>
                      <a:r>
                        <a:rPr lang="en-US" sz="1800" b="1" dirty="0">
                          <a:effectLst/>
                        </a:rPr>
                        <a:t>$85</a:t>
                      </a:r>
                      <a:endParaRPr lang="en-US" sz="18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60960" marR="0" algn="ctr">
                        <a:lnSpc>
                          <a:spcPct val="115000"/>
                        </a:lnSpc>
                        <a:spcBef>
                          <a:spcPts val="65"/>
                        </a:spcBef>
                        <a:spcAft>
                          <a:spcPts val="0"/>
                        </a:spcAft>
                      </a:pPr>
                      <a:r>
                        <a:rPr lang="en-US" sz="1800" b="1" dirty="0">
                          <a:effectLst/>
                        </a:rPr>
                        <a:t>$100</a:t>
                      </a:r>
                      <a:endParaRPr lang="en-US" sz="1800" b="1"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57200">
                <a:tc>
                  <a:txBody>
                    <a:bodyPr/>
                    <a:lstStyle/>
                    <a:p>
                      <a:pPr marL="213995" marR="213995" algn="ctr">
                        <a:lnSpc>
                          <a:spcPct val="115000"/>
                        </a:lnSpc>
                        <a:spcBef>
                          <a:spcPts val="280"/>
                        </a:spcBef>
                        <a:spcAft>
                          <a:spcPts val="0"/>
                        </a:spcAft>
                      </a:pPr>
                      <a:r>
                        <a:rPr lang="en-US" sz="1600" dirty="0">
                          <a:effectLst/>
                        </a:rPr>
                        <a:t>Devices</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280"/>
                        </a:spcBef>
                        <a:spcAft>
                          <a:spcPts val="0"/>
                        </a:spcAft>
                      </a:pPr>
                      <a:r>
                        <a:rPr lang="en-US" sz="1600" dirty="0">
                          <a:effectLst/>
                        </a:rPr>
                        <a:t>2</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280"/>
                        </a:spcBef>
                        <a:spcAft>
                          <a:spcPts val="0"/>
                        </a:spcAft>
                      </a:pPr>
                      <a:r>
                        <a:rPr lang="en-US" sz="1600" dirty="0">
                          <a:effectLst/>
                        </a:rPr>
                        <a:t>3</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280"/>
                        </a:spcBef>
                        <a:spcAft>
                          <a:spcPts val="0"/>
                        </a:spcAft>
                      </a:pPr>
                      <a:r>
                        <a:rPr lang="en-US" sz="1600">
                          <a:effectLst/>
                        </a:rPr>
                        <a:t>4</a:t>
                      </a:r>
                      <a:endParaRPr lang="en-US" sz="16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3559">
                <a:tc>
                  <a:txBody>
                    <a:bodyPr/>
                    <a:lstStyle/>
                    <a:p>
                      <a:pPr marL="213995" marR="213995" algn="ctr">
                        <a:lnSpc>
                          <a:spcPct val="115000"/>
                        </a:lnSpc>
                        <a:spcBef>
                          <a:spcPts val="280"/>
                        </a:spcBef>
                        <a:spcAft>
                          <a:spcPts val="0"/>
                        </a:spcAft>
                      </a:pPr>
                      <a:r>
                        <a:rPr lang="en-US" sz="1600" dirty="0">
                          <a:effectLst/>
                        </a:rPr>
                        <a:t>Nationwide </a:t>
                      </a:r>
                      <a:r>
                        <a:rPr lang="en-US" sz="1600" dirty="0" smtClean="0">
                          <a:effectLst/>
                        </a:rPr>
                        <a:t>Talk</a:t>
                      </a:r>
                    </a:p>
                    <a:p>
                      <a:pPr marL="213995" marR="213995" algn="ctr">
                        <a:lnSpc>
                          <a:spcPct val="115000"/>
                        </a:lnSpc>
                        <a:spcBef>
                          <a:spcPts val="280"/>
                        </a:spcBef>
                        <a:spcAft>
                          <a:spcPts val="0"/>
                        </a:spcAft>
                      </a:pPr>
                      <a:r>
                        <a:rPr lang="en-US" sz="1600" dirty="0" smtClean="0">
                          <a:effectLst/>
                        </a:rPr>
                        <a:t> </a:t>
                      </a:r>
                      <a:r>
                        <a:rPr lang="en-US" sz="1600" dirty="0">
                          <a:effectLst/>
                        </a:rPr>
                        <a:t>&amp; Text</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 Unlimited</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Unlimited</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Unlimited</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3559">
                <a:tc>
                  <a:txBody>
                    <a:bodyPr/>
                    <a:lstStyle/>
                    <a:p>
                      <a:pPr marL="213995" marR="213995" algn="ctr">
                        <a:lnSpc>
                          <a:spcPct val="115000"/>
                        </a:lnSpc>
                        <a:spcBef>
                          <a:spcPts val="280"/>
                        </a:spcBef>
                        <a:spcAft>
                          <a:spcPts val="0"/>
                        </a:spcAft>
                      </a:pPr>
                      <a:r>
                        <a:rPr lang="en-US" sz="1600" dirty="0">
                          <a:effectLst/>
                        </a:rPr>
                        <a:t>Shared Capped Data</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8 GB</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12 GB</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15 GB</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924">
                <a:tc>
                  <a:txBody>
                    <a:bodyPr/>
                    <a:lstStyle/>
                    <a:p>
                      <a:pPr marL="213995" marR="213995" algn="ctr">
                        <a:lnSpc>
                          <a:spcPct val="115000"/>
                        </a:lnSpc>
                        <a:spcBef>
                          <a:spcPts val="280"/>
                        </a:spcBef>
                        <a:spcAft>
                          <a:spcPts val="0"/>
                        </a:spcAft>
                      </a:pPr>
                      <a:r>
                        <a:rPr lang="en-US" sz="1600" dirty="0">
                          <a:effectLst/>
                        </a:rPr>
                        <a:t>Auto Refill</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a:effectLst/>
                        </a:rPr>
                        <a:t>Yes</a:t>
                      </a:r>
                      <a:endParaRPr lang="en-US" sz="160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Yes</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960" marR="0" algn="ctr">
                        <a:lnSpc>
                          <a:spcPct val="115000"/>
                        </a:lnSpc>
                        <a:spcBef>
                          <a:spcPts val="280"/>
                        </a:spcBef>
                        <a:spcAft>
                          <a:spcPts val="0"/>
                        </a:spcAft>
                      </a:pPr>
                      <a:r>
                        <a:rPr lang="en-US" sz="1600" dirty="0">
                          <a:effectLst/>
                        </a:rPr>
                        <a:t>Yes</a:t>
                      </a:r>
                      <a:endParaRPr lang="en-US" sz="1600" dirty="0">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Rectangle 10"/>
          <p:cNvSpPr/>
          <p:nvPr/>
        </p:nvSpPr>
        <p:spPr>
          <a:xfrm>
            <a:off x="1371600" y="1524000"/>
            <a:ext cx="6400800" cy="1477328"/>
          </a:xfrm>
          <a:prstGeom prst="rect">
            <a:avLst/>
          </a:prstGeom>
        </p:spPr>
        <p:txBody>
          <a:bodyPr wrap="square">
            <a:spAutoFit/>
          </a:bodyPr>
          <a:lstStyle/>
          <a:p>
            <a:pPr marL="285750" lvl="0" indent="-285750">
              <a:buFont typeface="Arial" panose="020B0604020202020204" pitchFamily="34" charset="0"/>
              <a:buChar char="•"/>
            </a:pPr>
            <a:r>
              <a:rPr lang="en-US" dirty="0" smtClean="0"/>
              <a:t>The </a:t>
            </a:r>
            <a:r>
              <a:rPr lang="en-US" dirty="0"/>
              <a:t>first device of the Group to be activated determines the service end date of all the devices within the group. </a:t>
            </a:r>
            <a:endParaRPr lang="en-US" dirty="0" smtClean="0"/>
          </a:p>
          <a:p>
            <a:pPr lvl="0"/>
            <a:endParaRPr lang="en-US" dirty="0" smtClean="0"/>
          </a:p>
          <a:p>
            <a:pPr marL="285750" lvl="0" indent="-285750">
              <a:buFont typeface="Arial" panose="020B0604020202020204" pitchFamily="34" charset="0"/>
              <a:buChar char="•"/>
            </a:pPr>
            <a:r>
              <a:rPr lang="en-US" dirty="0" smtClean="0"/>
              <a:t>Any </a:t>
            </a:r>
            <a:r>
              <a:rPr lang="en-US" dirty="0"/>
              <a:t>line activated later in the 30-Day cycle will only receive the number of days remaining in the cycle. </a:t>
            </a:r>
          </a:p>
        </p:txBody>
      </p:sp>
      <p:pic>
        <p:nvPicPr>
          <p:cNvPr id="13" name="Picture 12"/>
          <p:cNvPicPr>
            <a:picLocks/>
          </p:cNvPicPr>
          <p:nvPr/>
        </p:nvPicPr>
        <p:blipFill>
          <a:blip r:embed="rId2">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14" name="Picture 13"/>
          <p:cNvPicPr>
            <a:picLocks/>
          </p:cNvPicPr>
          <p:nvPr/>
        </p:nvPicPr>
        <p:blipFill>
          <a:blip r:embed="rId2">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15" name="Rectangle 14"/>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8773127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92857"/>
            <a:ext cx="8679873" cy="646331"/>
          </a:xfrm>
          <a:prstGeom prst="rect">
            <a:avLst/>
          </a:prstGeom>
          <a:noFill/>
        </p:spPr>
        <p:txBody>
          <a:bodyPr wrap="square" rtlCol="0">
            <a:spAutoFit/>
          </a:bodyPr>
          <a:lstStyle/>
          <a:p>
            <a:pPr algn="ctr"/>
            <a:r>
              <a:rPr lang="en-US" sz="3600" b="1" dirty="0"/>
              <a:t>How Multi-Line Shared Data Plans Work</a:t>
            </a:r>
            <a:endParaRPr lang="en-US" sz="3600" dirty="0"/>
          </a:p>
        </p:txBody>
      </p:sp>
      <p:sp>
        <p:nvSpPr>
          <p:cNvPr id="3" name="Rectangle 2"/>
          <p:cNvSpPr/>
          <p:nvPr/>
        </p:nvSpPr>
        <p:spPr>
          <a:xfrm>
            <a:off x="609600" y="2694325"/>
            <a:ext cx="7924800" cy="3477875"/>
          </a:xfrm>
          <a:prstGeom prst="rect">
            <a:avLst/>
          </a:prstGeom>
        </p:spPr>
        <p:txBody>
          <a:bodyPr wrap="square">
            <a:spAutoFit/>
          </a:bodyPr>
          <a:lstStyle/>
          <a:p>
            <a:pPr marL="342900" lvl="0" indent="-342900">
              <a:buFont typeface="Arial" panose="020B0604020202020204" pitchFamily="34" charset="0"/>
              <a:buChar char="•"/>
            </a:pPr>
            <a:r>
              <a:rPr lang="en-US" sz="2200" dirty="0" smtClean="0"/>
              <a:t>Once </a:t>
            </a:r>
            <a:r>
              <a:rPr lang="en-US" sz="2200" dirty="0"/>
              <a:t>the customers Data is used up, the Data will be turned off, however the customer will still have Talk and Text for the remaining service days.</a:t>
            </a:r>
          </a:p>
          <a:p>
            <a:r>
              <a:rPr lang="en-US" sz="2200" b="1" dirty="0"/>
              <a:t> </a:t>
            </a:r>
            <a:endParaRPr lang="en-US" sz="2200" dirty="0"/>
          </a:p>
          <a:p>
            <a:pPr marL="285750" lvl="0" indent="-285750">
              <a:buFont typeface="Arial" panose="020B0604020202020204" pitchFamily="34" charset="0"/>
              <a:buChar char="•"/>
            </a:pPr>
            <a:r>
              <a:rPr lang="en-US" sz="2200" dirty="0"/>
              <a:t>If the customer needs more Data, they will have a choice of buying $10 Add-On Carryover Data Card or buying a new plan. </a:t>
            </a:r>
          </a:p>
          <a:p>
            <a:endParaRPr lang="en-US" sz="2200" dirty="0"/>
          </a:p>
          <a:p>
            <a:pPr marL="285750" lvl="0" indent="-285750">
              <a:buFont typeface="Arial" panose="020B0604020202020204" pitchFamily="34" charset="0"/>
              <a:buChar char="•"/>
            </a:pPr>
            <a:r>
              <a:rPr lang="en-US" sz="2200" dirty="0"/>
              <a:t>If a customer adds a new Multi-Line Shared Data Plan prior to their Service End Date, they will lose any remaining Data and Service Days left on their plan.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411" y="1380377"/>
            <a:ext cx="1771178" cy="996288"/>
          </a:xfrm>
          <a:prstGeom prst="rect">
            <a:avLst/>
          </a:prstGeom>
        </p:spPr>
      </p:pic>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79248" y="76200"/>
            <a:ext cx="8988552" cy="609600"/>
          </a:xfrm>
          <a:prstGeom prst="rect">
            <a:avLst/>
          </a:prstGeom>
        </p:spPr>
      </p:pic>
      <p:pic>
        <p:nvPicPr>
          <p:cNvPr id="12" name="Picture 11"/>
          <p:cNvPicPr>
            <a:picLocks/>
          </p:cNvPicPr>
          <p:nvPr/>
        </p:nvPicPr>
        <p:blipFill>
          <a:blip r:embed="rId3">
            <a:extLst>
              <a:ext uri="{28A0092B-C50C-407E-A947-70E740481C1C}">
                <a14:useLocalDpi xmlns:a14="http://schemas.microsoft.com/office/drawing/2010/main" val="0"/>
              </a:ext>
            </a:extLst>
          </a:blip>
          <a:stretch>
            <a:fillRect/>
          </a:stretch>
        </p:blipFill>
        <p:spPr>
          <a:xfrm flipV="1">
            <a:off x="77724" y="6139543"/>
            <a:ext cx="8988552" cy="671335"/>
          </a:xfrm>
          <a:prstGeom prst="rect">
            <a:avLst/>
          </a:prstGeom>
        </p:spPr>
      </p:pic>
      <p:sp>
        <p:nvSpPr>
          <p:cNvPr id="13" name="Rectangle 12"/>
          <p:cNvSpPr/>
          <p:nvPr/>
        </p:nvSpPr>
        <p:spPr>
          <a:xfrm>
            <a:off x="76200" y="76200"/>
            <a:ext cx="8991600" cy="6705600"/>
          </a:xfrm>
          <a:prstGeom prst="rect">
            <a:avLst/>
          </a:prstGeom>
          <a:no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6763180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noAutofit/>
          </a:bodyPr>
          <a:lstStyle/>
          <a:p>
            <a:r>
              <a:rPr lang="en-US" sz="7200" b="1" i="1" dirty="0" smtClean="0">
                <a:effectLst>
                  <a:outerShdw blurRad="38100" dist="38100" dir="2700000" algn="tl">
                    <a:srgbClr val="000000">
                      <a:alpha val="43137"/>
                    </a:srgbClr>
                  </a:outerShdw>
                </a:effectLst>
              </a:rPr>
              <a:t>The BYOP Process</a:t>
            </a:r>
            <a:endParaRPr lang="en-US" sz="7200" b="1" i="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667000"/>
            <a:ext cx="4495800" cy="2840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84112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05616075"/>
              </p:ext>
            </p:extLst>
          </p:nvPr>
        </p:nvGraphicFramePr>
        <p:xfrm>
          <a:off x="914400" y="1678781"/>
          <a:ext cx="7239001" cy="4145281"/>
        </p:xfrm>
        <a:graphic>
          <a:graphicData uri="http://schemas.openxmlformats.org/drawingml/2006/table">
            <a:tbl>
              <a:tblPr firstRow="1" bandRow="1">
                <a:effectLst/>
                <a:tableStyleId>{5940675A-B579-460E-94D1-54222C63F5DA}</a:tableStyleId>
              </a:tblPr>
              <a:tblGrid>
                <a:gridCol w="1823156"/>
                <a:gridCol w="1769533"/>
                <a:gridCol w="1823156"/>
                <a:gridCol w="1823156"/>
              </a:tblGrid>
              <a:tr h="1064419">
                <a:tc>
                  <a:txBody>
                    <a:bodyPr/>
                    <a:lstStyle/>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9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cap="none" spc="0" baseline="0" dirty="0" smtClean="0">
                          <a:ln>
                            <a:noFill/>
                          </a:ln>
                          <a:solidFill>
                            <a:schemeClr val="tx1"/>
                          </a:solidFill>
                          <a:effectLst/>
                        </a:rPr>
                        <a:t>Accepts GSM phones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cap="none" spc="0" baseline="0" dirty="0" smtClean="0">
                          <a:ln>
                            <a:noFill/>
                          </a:ln>
                          <a:solidFill>
                            <a:schemeClr val="tx1"/>
                          </a:solidFill>
                          <a:effectLst/>
                        </a:rPr>
                        <a:t>Accepts both GSM and CDMA phones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cap="none" spc="0" baseline="0" dirty="0" smtClean="0">
                          <a:ln>
                            <a:noFill/>
                          </a:ln>
                          <a:solidFill>
                            <a:schemeClr val="tx1"/>
                          </a:solidFill>
                          <a:effectLst/>
                        </a:rPr>
                        <a:t>Accepts both GSM and CDMA phones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cap="none" spc="0" baseline="0" dirty="0" smtClean="0">
                          <a:ln>
                            <a:noFill/>
                          </a:ln>
                          <a:solidFill>
                            <a:schemeClr val="tx1"/>
                          </a:solidFill>
                          <a:effectLst/>
                        </a:rPr>
                        <a:t>Accepts CDMA phones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752327">
                <a:tc>
                  <a:txBody>
                    <a:bodyPr/>
                    <a:lstStyle/>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aseline="0" dirty="0" smtClean="0">
                        <a:ln>
                          <a:solidFill>
                            <a:schemeClr val="bg1"/>
                          </a:solidFill>
                        </a:ln>
                        <a:solidFill>
                          <a:schemeClr val="tx1"/>
                        </a:solidFill>
                      </a:endParaRPr>
                    </a:p>
                    <a:p>
                      <a:endParaRPr lang="en-US" baseline="0" dirty="0" smtClean="0">
                        <a:ln>
                          <a:solidFill>
                            <a:schemeClr val="bg1"/>
                          </a:solidFill>
                        </a:ln>
                        <a:solidFill>
                          <a:schemeClr val="tx1"/>
                        </a:solidFill>
                      </a:endParaRPr>
                    </a:p>
                    <a:p>
                      <a:endParaRPr lang="en-US" baseline="0" dirty="0" smtClean="0">
                        <a:ln>
                          <a:solidFill>
                            <a:schemeClr val="bg1"/>
                          </a:solidFill>
                        </a:ln>
                        <a:solidFill>
                          <a:schemeClr val="tx1"/>
                        </a:solidFill>
                      </a:endParaRPr>
                    </a:p>
                    <a:p>
                      <a:endParaRPr lang="en-US" baseline="0" dirty="0" smtClean="0">
                        <a:ln>
                          <a:solidFill>
                            <a:schemeClr val="bg1"/>
                          </a:solidFill>
                        </a:ln>
                        <a:solidFill>
                          <a:schemeClr val="tx1"/>
                        </a:solidFill>
                      </a:endParaRPr>
                    </a:p>
                    <a:p>
                      <a:endParaRPr lang="en-US" baseline="0" dirty="0" smtClean="0">
                        <a:ln>
                          <a:solidFill>
                            <a:schemeClr val="bg1"/>
                          </a:solidFill>
                        </a:ln>
                        <a:solidFill>
                          <a:schemeClr val="tx1"/>
                        </a:solidFill>
                      </a:endParaRPr>
                    </a:p>
                    <a:p>
                      <a:endParaRPr lang="en-US" baseline="0" dirty="0" smtClean="0">
                        <a:ln>
                          <a:solidFill>
                            <a:schemeClr val="bg1"/>
                          </a:solidFill>
                        </a:ln>
                        <a:solidFill>
                          <a:schemeClr val="tx1"/>
                        </a:solidFill>
                      </a:endParaRPr>
                    </a:p>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aseline="0" dirty="0">
                        <a:ln>
                          <a:solidFill>
                            <a:schemeClr val="bg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0658" r="45636" b="11385"/>
          <a:stretch/>
        </p:blipFill>
        <p:spPr>
          <a:xfrm>
            <a:off x="4800600" y="3886200"/>
            <a:ext cx="1360714" cy="70757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7608" b="22591"/>
          <a:stretch/>
        </p:blipFill>
        <p:spPr>
          <a:xfrm>
            <a:off x="3090608" y="4953000"/>
            <a:ext cx="1100392" cy="4898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4671191"/>
            <a:ext cx="1524000" cy="358009"/>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0658" r="45636" b="11385"/>
          <a:stretch/>
        </p:blipFill>
        <p:spPr>
          <a:xfrm>
            <a:off x="2971800" y="3886200"/>
            <a:ext cx="1360714" cy="70757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4572000"/>
            <a:ext cx="1524000" cy="35800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594991"/>
            <a:ext cx="1524000" cy="358009"/>
          </a:xfrm>
          <a:prstGeom prst="rect">
            <a:avLst/>
          </a:prstGeom>
        </p:spPr>
      </p:pic>
      <p:sp>
        <p:nvSpPr>
          <p:cNvPr id="16" name="TextBox 15"/>
          <p:cNvSpPr txBox="1"/>
          <p:nvPr/>
        </p:nvSpPr>
        <p:spPr>
          <a:xfrm>
            <a:off x="685800" y="609600"/>
            <a:ext cx="7679871" cy="954107"/>
          </a:xfrm>
          <a:prstGeom prst="rect">
            <a:avLst/>
          </a:prstGeom>
          <a:noFill/>
        </p:spPr>
        <p:txBody>
          <a:bodyPr wrap="square" rtlCol="0">
            <a:spAutoFit/>
          </a:bodyPr>
          <a:lstStyle/>
          <a:p>
            <a:pPr algn="ctr"/>
            <a:r>
              <a:rPr lang="en-US" sz="2800" dirty="0" smtClean="0"/>
              <a:t>Help the customer determine which </a:t>
            </a:r>
            <a:r>
              <a:rPr lang="en-US" sz="2800" dirty="0"/>
              <a:t>brand </a:t>
            </a:r>
            <a:r>
              <a:rPr lang="en-US" sz="2800" dirty="0" smtClean="0"/>
              <a:t>is best based </a:t>
            </a:r>
            <a:r>
              <a:rPr lang="en-US" sz="2800" dirty="0"/>
              <a:t>on </a:t>
            </a:r>
            <a:r>
              <a:rPr lang="en-US" sz="2800" dirty="0" smtClean="0"/>
              <a:t>their needs </a:t>
            </a:r>
            <a:r>
              <a:rPr lang="en-US" sz="2800" dirty="0"/>
              <a:t>and </a:t>
            </a:r>
            <a:r>
              <a:rPr lang="en-US" sz="2800" i="1" u="sng" dirty="0"/>
              <a:t>phone compatibility </a:t>
            </a:r>
          </a:p>
        </p:txBody>
      </p:sp>
      <p:pic>
        <p:nvPicPr>
          <p:cNvPr id="17"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19200" y="1862659"/>
            <a:ext cx="1360714" cy="728141"/>
          </a:xfrm>
          <a:prstGeom prst="rect">
            <a:avLst/>
          </a:prstGeom>
        </p:spPr>
      </p:pic>
      <p:pic>
        <p:nvPicPr>
          <p:cNvPr id="18" name="Picture 11" descr="C:\Users\jkisilevich\Pictures\Logo's\TOTAL_LOGO.jpg"/>
          <p:cNvPicPr>
            <a:picLocks noChangeAspect="1" noChangeArrowheads="1"/>
          </p:cNvPicPr>
          <p:nvPr/>
        </p:nvPicPr>
        <p:blipFill rotWithShape="1">
          <a:blip r:embed="rId6">
            <a:clrChange>
              <a:clrFrom>
                <a:srgbClr val="FFFFFE"/>
              </a:clrFrom>
              <a:clrTo>
                <a:srgbClr val="FFFFFE">
                  <a:alpha val="0"/>
                </a:srgbClr>
              </a:clrTo>
            </a:clrChange>
          </a:blip>
          <a:srcRect t="20970" b="19587"/>
          <a:stretch/>
        </p:blipFill>
        <p:spPr bwMode="auto">
          <a:xfrm>
            <a:off x="6569642" y="1828800"/>
            <a:ext cx="1355158" cy="805543"/>
          </a:xfrm>
          <a:prstGeom prst="rect">
            <a:avLst/>
          </a:prstGeom>
          <a:noFill/>
        </p:spPr>
      </p:pic>
      <p:pic>
        <p:nvPicPr>
          <p:cNvPr id="19" name="Picture 8" descr="S:\MARKETING DEPARTMENT\Misc\MARKETING DEPARTMENT\Logos\2015\NT\NT_Logo_Kmart.jpg"/>
          <p:cNvPicPr>
            <a:picLocks noChangeAspect="1" noChangeArrowheads="1"/>
          </p:cNvPicPr>
          <p:nvPr/>
        </p:nvPicPr>
        <p:blipFill rotWithShape="1">
          <a:blip r:embed="rId7">
            <a:clrChange>
              <a:clrFrom>
                <a:srgbClr val="FFFFFF"/>
              </a:clrFrom>
              <a:clrTo>
                <a:srgbClr val="FFFFFF">
                  <a:alpha val="0"/>
                </a:srgbClr>
              </a:clrTo>
            </a:clrChange>
          </a:blip>
          <a:srcRect t="18681" b="18681"/>
          <a:stretch/>
        </p:blipFill>
        <p:spPr bwMode="auto">
          <a:xfrm>
            <a:off x="4855413" y="1905000"/>
            <a:ext cx="1164387" cy="729343"/>
          </a:xfrm>
          <a:prstGeom prst="rect">
            <a:avLst/>
          </a:prstGeom>
          <a:noFill/>
        </p:spPr>
      </p:pic>
      <p:pic>
        <p:nvPicPr>
          <p:cNvPr id="20" name="Picture 10" descr="C:\Users\jkisilevich\Pictures\Logo's\TF_Logo_Kmart.jpg"/>
          <p:cNvPicPr>
            <a:picLocks noChangeAspect="1" noChangeArrowheads="1"/>
          </p:cNvPicPr>
          <p:nvPr/>
        </p:nvPicPr>
        <p:blipFill rotWithShape="1">
          <a:blip r:embed="rId8">
            <a:clrChange>
              <a:clrFrom>
                <a:srgbClr val="FFFFFF"/>
              </a:clrFrom>
              <a:clrTo>
                <a:srgbClr val="FFFFFF">
                  <a:alpha val="0"/>
                </a:srgbClr>
              </a:clrTo>
            </a:clrChange>
          </a:blip>
          <a:srcRect t="22426" b="21324"/>
          <a:stretch/>
        </p:blipFill>
        <p:spPr bwMode="auto">
          <a:xfrm>
            <a:off x="2971800" y="1828800"/>
            <a:ext cx="1432076" cy="805543"/>
          </a:xfrm>
          <a:prstGeom prst="rect">
            <a:avLst/>
          </a:prstGeom>
          <a:noFill/>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7608" b="22591"/>
          <a:stretch/>
        </p:blipFill>
        <p:spPr>
          <a:xfrm>
            <a:off x="4919408" y="4953000"/>
            <a:ext cx="1100392" cy="489857"/>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t="32238"/>
          <a:stretch/>
        </p:blipFill>
        <p:spPr>
          <a:xfrm>
            <a:off x="5056414" y="5334000"/>
            <a:ext cx="963386" cy="387826"/>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17608" b="22591"/>
          <a:stretch/>
        </p:blipFill>
        <p:spPr>
          <a:xfrm>
            <a:off x="6705600" y="4463143"/>
            <a:ext cx="1100392" cy="489857"/>
          </a:xfrm>
          <a:prstGeom prst="rect">
            <a:avLst/>
          </a:prstGeom>
        </p:spPr>
      </p:pic>
    </p:spTree>
    <p:extLst>
      <p:ext uri="{BB962C8B-B14F-4D97-AF65-F5344CB8AC3E}">
        <p14:creationId xmlns:p14="http://schemas.microsoft.com/office/powerpoint/2010/main" val="32511477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7"/>
                                        </p:tgtEl>
                                      </p:cBhvr>
                                    </p:animEffect>
                                    <p:animScale>
                                      <p:cBhvr>
                                        <p:cTn id="7" dur="500" autoRev="1" fill="hold"/>
                                        <p:tgtEl>
                                          <p:spTgt spid="17"/>
                                        </p:tgtEl>
                                      </p:cBhvr>
                                      <p:by x="105000" y="105000"/>
                                    </p:animScale>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1000" tmFilter="0, 0; .2, .5; .8, .5; 1, 0"/>
                                        <p:tgtEl>
                                          <p:spTgt spid="20"/>
                                        </p:tgtEl>
                                      </p:cBhvr>
                                    </p:animEffect>
                                    <p:animScale>
                                      <p:cBhvr>
                                        <p:cTn id="11" dur="500" autoRev="1" fill="hold"/>
                                        <p:tgtEl>
                                          <p:spTgt spid="20"/>
                                        </p:tgtEl>
                                      </p:cBhvr>
                                      <p:by x="105000" y="105000"/>
                                    </p:animScale>
                                  </p:childTnLst>
                                </p:cTn>
                              </p:par>
                            </p:childTnLst>
                          </p:cTn>
                        </p:par>
                        <p:par>
                          <p:cTn id="12" fill="hold">
                            <p:stCondLst>
                              <p:cond delay="2000"/>
                            </p:stCondLst>
                            <p:childTnLst>
                              <p:par>
                                <p:cTn id="13" presetID="26" presetClass="emph" presetSubtype="0" fill="hold" nodeType="afterEffect">
                                  <p:stCondLst>
                                    <p:cond delay="0"/>
                                  </p:stCondLst>
                                  <p:childTnLst>
                                    <p:animEffect transition="out" filter="fade">
                                      <p:cBhvr>
                                        <p:cTn id="14" dur="1000" tmFilter="0, 0; .2, .5; .8, .5; 1, 0"/>
                                        <p:tgtEl>
                                          <p:spTgt spid="19"/>
                                        </p:tgtEl>
                                      </p:cBhvr>
                                    </p:animEffect>
                                    <p:animScale>
                                      <p:cBhvr>
                                        <p:cTn id="15" dur="500" autoRev="1" fill="hold"/>
                                        <p:tgtEl>
                                          <p:spTgt spid="19"/>
                                        </p:tgtEl>
                                      </p:cBhvr>
                                      <p:by x="105000" y="105000"/>
                                    </p:animScale>
                                  </p:childTnLst>
                                </p:cTn>
                              </p:par>
                            </p:childTnLst>
                          </p:cTn>
                        </p:par>
                        <p:par>
                          <p:cTn id="16" fill="hold">
                            <p:stCondLst>
                              <p:cond delay="3000"/>
                            </p:stCondLst>
                            <p:childTnLst>
                              <p:par>
                                <p:cTn id="17" presetID="26" presetClass="emph" presetSubtype="0" fill="hold" nodeType="afterEffect">
                                  <p:stCondLst>
                                    <p:cond delay="0"/>
                                  </p:stCondLst>
                                  <p:childTnLst>
                                    <p:animEffect transition="out" filter="fade">
                                      <p:cBhvr>
                                        <p:cTn id="18" dur="1000" tmFilter="0, 0; .2, .5; .8, .5; 1, 0"/>
                                        <p:tgtEl>
                                          <p:spTgt spid="18"/>
                                        </p:tgtEl>
                                      </p:cBhvr>
                                    </p:animEffect>
                                    <p:animScale>
                                      <p:cBhvr>
                                        <p:cTn id="19"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r>
              <a:rPr lang="en-US" sz="4000" i="1" dirty="0">
                <a:latin typeface="+mn-lt"/>
                <a:cs typeface="TradeGothic"/>
              </a:rPr>
              <a:t/>
            </a:r>
            <a:br>
              <a:rPr lang="en-US" sz="4000" i="1" dirty="0">
                <a:latin typeface="+mn-lt"/>
                <a:cs typeface="TradeGothic"/>
              </a:rPr>
            </a:br>
            <a:r>
              <a:rPr lang="en-US" sz="4000" b="1" i="1" dirty="0">
                <a:latin typeface="+mn-lt"/>
                <a:cs typeface="TradeGothic Light"/>
              </a:rPr>
              <a:t>Why TracFone Wireless, Inc.</a:t>
            </a:r>
            <a:r>
              <a:rPr lang="en-US" sz="4000" b="1" i="1" dirty="0">
                <a:latin typeface="+mn-lt"/>
                <a:cs typeface="TradeGothic"/>
              </a:rPr>
              <a:t/>
            </a:r>
            <a:br>
              <a:rPr lang="en-US" sz="4000" b="1" i="1" dirty="0">
                <a:latin typeface="+mn-lt"/>
                <a:cs typeface="TradeGothic"/>
              </a:rPr>
            </a:br>
            <a:endParaRPr lang="en-US" sz="4000" i="1" dirty="0">
              <a:latin typeface="+mn-lt"/>
            </a:endParaRPr>
          </a:p>
        </p:txBody>
      </p:sp>
      <p:sp>
        <p:nvSpPr>
          <p:cNvPr id="4" name="Rectangle 3"/>
          <p:cNvSpPr/>
          <p:nvPr/>
        </p:nvSpPr>
        <p:spPr>
          <a:xfrm>
            <a:off x="685800" y="2362200"/>
            <a:ext cx="5791200" cy="3947234"/>
          </a:xfrm>
          <a:prstGeom prst="rect">
            <a:avLst/>
          </a:prstGeom>
          <a:ln w="38100">
            <a:no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smtClean="0">
                <a:cs typeface="TradeGothic Light"/>
              </a:rPr>
              <a:t>Same </a:t>
            </a:r>
            <a:r>
              <a:rPr lang="en-US" sz="2000" b="1" dirty="0">
                <a:cs typeface="TradeGothic Light"/>
              </a:rPr>
              <a:t>Networks - </a:t>
            </a:r>
            <a:r>
              <a:rPr lang="en-US" sz="2000" dirty="0">
                <a:cs typeface="TradeGothic Light"/>
              </a:rPr>
              <a:t> </a:t>
            </a:r>
            <a:r>
              <a:rPr lang="en-US" sz="2000" dirty="0"/>
              <a:t>We’ve partnered with the country’s top carriers to bring you the same dependable coverage they offer through the same network of cellular towers, so you pay less for cell phone service and sacrifice nothing.</a:t>
            </a:r>
          </a:p>
          <a:p>
            <a:endParaRPr lang="en-US" sz="2000" dirty="0"/>
          </a:p>
          <a:p>
            <a:r>
              <a:rPr lang="en-US" sz="2000" b="1" dirty="0">
                <a:cs typeface="TradeGothic Light"/>
              </a:rPr>
              <a:t>Same Phones </a:t>
            </a:r>
            <a:r>
              <a:rPr lang="en-US" sz="2000" dirty="0">
                <a:cs typeface="TradeGothic Light"/>
              </a:rPr>
              <a:t>- Popular models by LG, Samsung, Alcatel and ZTE. We offer the phones your customer wants.</a:t>
            </a:r>
          </a:p>
          <a:p>
            <a:endParaRPr lang="en-US" sz="2000" dirty="0">
              <a:cs typeface="TradeGothic Light"/>
            </a:endParaRPr>
          </a:p>
          <a:p>
            <a:r>
              <a:rPr lang="en-US" sz="2000" b="1" dirty="0"/>
              <a:t>Huge Savings </a:t>
            </a:r>
            <a:r>
              <a:rPr lang="en-US" sz="2000" dirty="0"/>
              <a:t>– From Pay-As-You-Go or low Data usage to Unlimited Monthly </a:t>
            </a:r>
            <a:r>
              <a:rPr lang="en-US" sz="2000" dirty="0" smtClean="0"/>
              <a:t>options.</a:t>
            </a:r>
            <a:endParaRPr lang="en-US" sz="2000" dirty="0">
              <a:cs typeface="TradeGothic Light"/>
            </a:endParaRPr>
          </a:p>
          <a:p>
            <a:pPr>
              <a:buNone/>
            </a:pPr>
            <a:endParaRPr lang="en-US" sz="1050" dirty="0">
              <a:latin typeface="TradeGothic"/>
              <a:cs typeface="TradeGothic"/>
            </a:endParaRPr>
          </a:p>
        </p:txBody>
      </p:sp>
      <p:sp>
        <p:nvSpPr>
          <p:cNvPr id="6" name="TextBox 5"/>
          <p:cNvSpPr txBox="1"/>
          <p:nvPr/>
        </p:nvSpPr>
        <p:spPr>
          <a:xfrm>
            <a:off x="609600" y="1143000"/>
            <a:ext cx="7924799" cy="1107996"/>
          </a:xfrm>
          <a:prstGeom prst="rect">
            <a:avLst/>
          </a:prstGeom>
          <a:noFill/>
        </p:spPr>
        <p:txBody>
          <a:bodyPr wrap="square" rtlCol="0">
            <a:spAutoFit/>
          </a:bodyPr>
          <a:lstStyle/>
          <a:p>
            <a:pPr algn="ctr"/>
            <a:r>
              <a:rPr lang="en-US" sz="2200" dirty="0">
                <a:cs typeface="TradeGothic Light"/>
              </a:rPr>
              <a:t>With a choice of 4 brands sold at Kroger, using the 4 largest Carriers, we are the only company that offers a wireless solution to most </a:t>
            </a:r>
            <a:r>
              <a:rPr lang="en-US" sz="2200" dirty="0" smtClean="0">
                <a:cs typeface="TradeGothic Light"/>
              </a:rPr>
              <a:t>customers.</a:t>
            </a:r>
            <a:endParaRPr lang="en-US" sz="2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2556" t="6015" r="21804"/>
          <a:stretch/>
        </p:blipFill>
        <p:spPr>
          <a:xfrm>
            <a:off x="7271657" y="2286000"/>
            <a:ext cx="805543" cy="136071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3962400"/>
            <a:ext cx="1643258" cy="103822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219700"/>
            <a:ext cx="1195294" cy="952500"/>
          </a:xfrm>
          <a:prstGeom prst="rect">
            <a:avLst/>
          </a:prstGeom>
        </p:spPr>
      </p:pic>
    </p:spTree>
    <p:extLst>
      <p:ext uri="{BB962C8B-B14F-4D97-AF65-F5344CB8AC3E}">
        <p14:creationId xmlns:p14="http://schemas.microsoft.com/office/powerpoint/2010/main" val="34850852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63650"/>
            <a:ext cx="7494955" cy="5060950"/>
          </a:xfrm>
          <a:prstGeom prst="rect">
            <a:avLst/>
          </a:prstGeom>
        </p:spPr>
      </p:pic>
      <p:sp>
        <p:nvSpPr>
          <p:cNvPr id="2" name="Title 1"/>
          <p:cNvSpPr>
            <a:spLocks noGrp="1"/>
          </p:cNvSpPr>
          <p:nvPr>
            <p:ph type="title"/>
          </p:nvPr>
        </p:nvSpPr>
        <p:spPr>
          <a:xfrm>
            <a:off x="457200" y="533400"/>
            <a:ext cx="8229600" cy="609600"/>
          </a:xfrm>
        </p:spPr>
        <p:txBody>
          <a:bodyPr>
            <a:noAutofit/>
          </a:bodyPr>
          <a:lstStyle/>
          <a:p>
            <a:r>
              <a:rPr lang="en-US" sz="3200" dirty="0" smtClean="0"/>
              <a:t>Video: </a:t>
            </a:r>
            <a:r>
              <a:rPr lang="en-US" sz="3200" b="1" i="1" dirty="0" smtClean="0">
                <a:effectLst>
                  <a:outerShdw blurRad="38100" dist="38100" dir="2700000" algn="tl">
                    <a:srgbClr val="000000">
                      <a:alpha val="43137"/>
                    </a:srgbClr>
                  </a:outerShdw>
                </a:effectLst>
              </a:rPr>
              <a:t>Bring Your Own Phone </a:t>
            </a:r>
            <a:r>
              <a:rPr lang="en-US" sz="3200" dirty="0" smtClean="0"/>
              <a:t>(BYOP)</a:t>
            </a:r>
            <a:endParaRPr lang="en-US" sz="3200" dirty="0"/>
          </a:p>
        </p:txBody>
      </p:sp>
      <p:pic>
        <p:nvPicPr>
          <p:cNvPr id="3" name="ny54p8avLxo"/>
          <p:cNvPicPr>
            <a:picLocks noRot="1" noChangeAspect="1"/>
          </p:cNvPicPr>
          <p:nvPr>
            <a:videoFile r:link="rId1"/>
          </p:nvPr>
        </p:nvPicPr>
        <p:blipFill>
          <a:blip r:embed="rId4"/>
          <a:stretch>
            <a:fillRect/>
          </a:stretch>
        </p:blipFill>
        <p:spPr>
          <a:xfrm>
            <a:off x="1458686" y="1970314"/>
            <a:ext cx="5943600" cy="3343275"/>
          </a:xfrm>
          <a:prstGeom prst="rect">
            <a:avLst/>
          </a:prstGeom>
        </p:spPr>
      </p:pic>
    </p:spTree>
    <p:extLst>
      <p:ext uri="{BB962C8B-B14F-4D97-AF65-F5344CB8AC3E}">
        <p14:creationId xmlns:p14="http://schemas.microsoft.com/office/powerpoint/2010/main" val="24856228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025" y="457200"/>
            <a:ext cx="2990375" cy="1600200"/>
          </a:xfrm>
          <a:prstGeom prst="rect">
            <a:avLst/>
          </a:prstGeom>
        </p:spPr>
      </p:pic>
      <p:sp>
        <p:nvSpPr>
          <p:cNvPr id="2" name="Rectangle 1"/>
          <p:cNvSpPr/>
          <p:nvPr/>
        </p:nvSpPr>
        <p:spPr>
          <a:xfrm>
            <a:off x="685800" y="2180826"/>
            <a:ext cx="7848600" cy="3915174"/>
          </a:xfrm>
          <a:prstGeom prst="rect">
            <a:avLst/>
          </a:prstGeom>
          <a:ln w="38100">
            <a:solidFill>
              <a:srgbClr val="92D050"/>
            </a:solidFill>
          </a:ln>
          <a:scene3d>
            <a:camera prst="orthographicFront"/>
            <a:lightRig rig="threePt" dir="t"/>
          </a:scene3d>
          <a:sp3d>
            <a:bevelT w="139700" prst="cross"/>
          </a:sp3d>
        </p:spPr>
        <p:txBody>
          <a:bodyPr wrap="square">
            <a:spAutoFit/>
          </a:bodyPr>
          <a:lstStyle/>
          <a:p>
            <a:pPr marL="342900" lvl="0" indent="-342900">
              <a:lnSpc>
                <a:spcPct val="115000"/>
              </a:lnSpc>
              <a:spcBef>
                <a:spcPts val="640"/>
              </a:spcBef>
              <a:spcAft>
                <a:spcPts val="900"/>
              </a:spcAft>
              <a:buClr>
                <a:srgbClr val="001722"/>
              </a:buClr>
              <a:buSzPts val="1200"/>
              <a:buFont typeface="Calibri"/>
              <a:buChar char="•"/>
              <a:tabLst>
                <a:tab pos="285115" algn="l"/>
                <a:tab pos="285750" algn="l"/>
              </a:tabLst>
            </a:pPr>
            <a:r>
              <a:rPr lang="en-US" sz="2200" spc="-95" dirty="0"/>
              <a:t>Customers can bring their own compatible </a:t>
            </a:r>
            <a:r>
              <a:rPr lang="en-US" sz="2200" spc="-15" dirty="0"/>
              <a:t>T-Mobile </a:t>
            </a:r>
            <a:r>
              <a:rPr lang="en-US" sz="2200" spc="-95" dirty="0"/>
              <a:t>or an</a:t>
            </a:r>
            <a:r>
              <a:rPr lang="en-US" sz="2200" spc="-75" dirty="0"/>
              <a:t> </a:t>
            </a:r>
            <a:r>
              <a:rPr lang="en-US" sz="2200" spc="-95" dirty="0"/>
              <a:t>Unlocked GSM </a:t>
            </a:r>
            <a:r>
              <a:rPr lang="en-US" sz="2200" spc="-95" dirty="0" smtClean="0"/>
              <a:t>phone.</a:t>
            </a:r>
            <a:endParaRPr lang="en-US" sz="2200" spc="-95" dirty="0"/>
          </a:p>
          <a:p>
            <a:pPr marL="342900" lvl="0" indent="-342900">
              <a:lnSpc>
                <a:spcPct val="115000"/>
              </a:lnSpc>
              <a:spcBef>
                <a:spcPts val="640"/>
              </a:spcBef>
              <a:spcAft>
                <a:spcPts val="900"/>
              </a:spcAft>
              <a:buClr>
                <a:srgbClr val="001722"/>
              </a:buClr>
              <a:buSzPts val="1200"/>
              <a:buFont typeface="Calibri"/>
              <a:buChar char="•"/>
              <a:tabLst>
                <a:tab pos="285115" algn="l"/>
                <a:tab pos="285750" algn="l"/>
              </a:tabLst>
            </a:pPr>
            <a:r>
              <a:rPr lang="en-US" sz="2200" spc="-95" dirty="0"/>
              <a:t>The phone must operate on either 850 or 1900 MHZ</a:t>
            </a:r>
            <a:r>
              <a:rPr lang="en-US" sz="2200" spc="-25" dirty="0"/>
              <a:t> </a:t>
            </a:r>
            <a:r>
              <a:rPr lang="en-US" sz="2200" spc="-95" dirty="0" smtClean="0"/>
              <a:t>frequencies.</a:t>
            </a:r>
            <a:endParaRPr lang="en-US" sz="2200" spc="-95" dirty="0"/>
          </a:p>
          <a:p>
            <a:pPr marL="342900" lvl="0" indent="-342900">
              <a:lnSpc>
                <a:spcPct val="115000"/>
              </a:lnSpc>
              <a:spcBef>
                <a:spcPts val="450"/>
              </a:spcBef>
              <a:spcAft>
                <a:spcPts val="900"/>
              </a:spcAft>
              <a:buClr>
                <a:srgbClr val="001722"/>
              </a:buClr>
              <a:buSzPts val="1200"/>
              <a:buFont typeface="Calibri"/>
              <a:buChar char="•"/>
              <a:tabLst>
                <a:tab pos="285115" algn="l"/>
                <a:tab pos="285750" algn="l"/>
              </a:tabLst>
            </a:pPr>
            <a:r>
              <a:rPr lang="en-US" sz="2200" spc="-95" dirty="0"/>
              <a:t>They may buy a Simple Mobile SIM card </a:t>
            </a:r>
            <a:r>
              <a:rPr lang="en-US" sz="2200" u="sng" spc="-95" dirty="0"/>
              <a:t>and a Service plan of preferred </a:t>
            </a:r>
            <a:r>
              <a:rPr lang="en-US" sz="2200" u="sng" spc="-95" dirty="0" smtClean="0"/>
              <a:t>amount.</a:t>
            </a:r>
            <a:endParaRPr lang="en-US" sz="2200" spc="-95" dirty="0"/>
          </a:p>
          <a:p>
            <a:pPr marL="342900" lvl="0" indent="-342900">
              <a:lnSpc>
                <a:spcPct val="115000"/>
              </a:lnSpc>
              <a:spcBef>
                <a:spcPts val="450"/>
              </a:spcBef>
              <a:spcAft>
                <a:spcPts val="900"/>
              </a:spcAft>
              <a:buClr>
                <a:srgbClr val="001722"/>
              </a:buClr>
              <a:buSzPts val="1200"/>
              <a:buFont typeface="Calibri"/>
              <a:buChar char="•"/>
              <a:tabLst>
                <a:tab pos="285115" algn="l"/>
                <a:tab pos="285750" algn="l"/>
              </a:tabLst>
            </a:pPr>
            <a:r>
              <a:rPr lang="en-US" sz="2200" spc="-95" dirty="0"/>
              <a:t>Then, insert the SIM card that fits the</a:t>
            </a:r>
            <a:r>
              <a:rPr lang="en-US" sz="2200" spc="-55" dirty="0"/>
              <a:t> </a:t>
            </a:r>
            <a:r>
              <a:rPr lang="en-US" sz="2200" spc="-95" dirty="0" smtClean="0"/>
              <a:t>phone.</a:t>
            </a:r>
            <a:endParaRPr lang="en-US" sz="2200" spc="-95" dirty="0"/>
          </a:p>
          <a:p>
            <a:pPr marL="342900" lvl="0" indent="-342900">
              <a:lnSpc>
                <a:spcPct val="115000"/>
              </a:lnSpc>
              <a:spcBef>
                <a:spcPts val="450"/>
              </a:spcBef>
              <a:spcAft>
                <a:spcPts val="900"/>
              </a:spcAft>
              <a:buClr>
                <a:srgbClr val="001722"/>
              </a:buClr>
              <a:buSzPts val="1200"/>
              <a:buFont typeface="Calibri"/>
              <a:buChar char="•"/>
              <a:tabLst>
                <a:tab pos="285115" algn="l"/>
                <a:tab pos="285750" algn="l"/>
              </a:tabLst>
            </a:pPr>
            <a:r>
              <a:rPr lang="en-US" sz="2200" dirty="0">
                <a:solidFill>
                  <a:schemeClr val="dk1"/>
                </a:solidFill>
              </a:rPr>
              <a:t>They can follow the easy activation instructions available in the SIM package or at </a:t>
            </a:r>
            <a:r>
              <a:rPr lang="en-US" sz="2200" dirty="0" smtClean="0">
                <a:solidFill>
                  <a:schemeClr val="dk1"/>
                </a:solidFill>
              </a:rPr>
              <a:t>SimpleMobile.com.</a:t>
            </a:r>
            <a:endParaRPr lang="en-US" sz="2200" spc="-95" dirty="0">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370114"/>
            <a:ext cx="1788034" cy="1600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42774"/>
            <a:ext cx="1263614" cy="1827540"/>
          </a:xfrm>
          <a:prstGeom prst="rect">
            <a:avLst/>
          </a:prstGeom>
        </p:spPr>
      </p:pic>
    </p:spTree>
    <p:extLst>
      <p:ext uri="{BB962C8B-B14F-4D97-AF65-F5344CB8AC3E}">
        <p14:creationId xmlns:p14="http://schemas.microsoft.com/office/powerpoint/2010/main" val="28484452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52400"/>
            <a:ext cx="3730018" cy="1447800"/>
          </a:xfrm>
          <a:prstGeom prst="rect">
            <a:avLst/>
          </a:prstGeom>
        </p:spPr>
      </p:pic>
      <p:sp>
        <p:nvSpPr>
          <p:cNvPr id="6" name="TextBox 5"/>
          <p:cNvSpPr txBox="1"/>
          <p:nvPr/>
        </p:nvSpPr>
        <p:spPr>
          <a:xfrm>
            <a:off x="381000" y="1676400"/>
            <a:ext cx="8458200" cy="5016758"/>
          </a:xfrm>
          <a:prstGeom prst="rect">
            <a:avLst/>
          </a:prstGeom>
          <a:noFill/>
          <a:ln w="38100">
            <a:solidFill>
              <a:schemeClr val="tx2">
                <a:lumMod val="60000"/>
                <a:lumOff val="40000"/>
              </a:schemeClr>
            </a:solidFill>
          </a:ln>
          <a:scene3d>
            <a:camera prst="orthographicFront"/>
            <a:lightRig rig="threePt" dir="t"/>
          </a:scene3d>
          <a:sp3d>
            <a:bevelT w="139700" prst="cross"/>
          </a:sp3d>
        </p:spPr>
        <p:txBody>
          <a:bodyPr wrap="square" rtlCol="0">
            <a:spAutoFit/>
          </a:bodyPr>
          <a:lstStyle/>
          <a:p>
            <a:pPr marL="342900" lvl="0" indent="-342900" algn="just">
              <a:buFont typeface="Arial" panose="020B0604020202020204" pitchFamily="34" charset="0"/>
              <a:buChar char="•"/>
            </a:pPr>
            <a:r>
              <a:rPr lang="en-US" sz="2000" dirty="0"/>
              <a:t>Customers can bring their own compatible 3G or 4G LTE Smartphone to </a:t>
            </a:r>
            <a:r>
              <a:rPr lang="en-US" sz="2000" dirty="0" smtClean="0"/>
              <a:t>TracFone Check </a:t>
            </a:r>
            <a:r>
              <a:rPr lang="en-US" sz="2000" dirty="0"/>
              <a:t>phone eligibility first by texting “TFBYOP” to 82888  (standard text message rate applies) or visit </a:t>
            </a:r>
            <a:r>
              <a:rPr lang="en-US" sz="2000" dirty="0" smtClean="0"/>
              <a:t>TracFoneBYOP.com.</a:t>
            </a:r>
          </a:p>
          <a:p>
            <a:pPr lvl="0" algn="just"/>
            <a:endParaRPr lang="en-US" sz="2000" dirty="0" smtClean="0"/>
          </a:p>
          <a:p>
            <a:pPr marL="342900" lvl="0" indent="-342900" algn="just">
              <a:buFont typeface="Arial" panose="020B0604020202020204" pitchFamily="34" charset="0"/>
              <a:buChar char="•"/>
            </a:pPr>
            <a:r>
              <a:rPr lang="en-US" sz="2000" dirty="0"/>
              <a:t>Customer purchases the TracFone BYOP Activation Kit.</a:t>
            </a:r>
          </a:p>
          <a:p>
            <a:pPr algn="just"/>
            <a:endParaRPr lang="en-US" sz="2000" dirty="0"/>
          </a:p>
          <a:p>
            <a:pPr marL="342900" lvl="0" indent="-342900" algn="just">
              <a:buFont typeface="Arial" panose="020B0604020202020204" pitchFamily="34" charset="0"/>
              <a:buChar char="•"/>
            </a:pPr>
            <a:r>
              <a:rPr lang="en-US" sz="2000" dirty="0"/>
              <a:t>Chooses a TracFone Airtime Service Plan to complete activation (works with all Airtime Plans).</a:t>
            </a:r>
          </a:p>
          <a:p>
            <a:pPr algn="just"/>
            <a:endParaRPr lang="en-US" sz="2000" dirty="0"/>
          </a:p>
          <a:p>
            <a:pPr marL="342900" lvl="0" indent="-342900" algn="just">
              <a:buFont typeface="Arial" panose="020B0604020202020204" pitchFamily="34" charset="0"/>
              <a:buChar char="•"/>
            </a:pPr>
            <a:r>
              <a:rPr lang="en-US" sz="2000" dirty="0"/>
              <a:t>To Activate, they can go to </a:t>
            </a:r>
            <a:r>
              <a:rPr lang="en-US" sz="2000" u="sng" dirty="0">
                <a:hlinkClick r:id="rId3"/>
              </a:rPr>
              <a:t>www.TracFoneBYOP.com</a:t>
            </a:r>
            <a:r>
              <a:rPr lang="en-US" sz="2000" dirty="0"/>
              <a:t>, or call the Customer Care Center at </a:t>
            </a:r>
            <a:r>
              <a:rPr lang="en-US" sz="2000" dirty="0" smtClean="0"/>
              <a:t>1-800-867-7183</a:t>
            </a:r>
            <a:r>
              <a:rPr lang="en-US" sz="2000" dirty="0"/>
              <a:t>.</a:t>
            </a:r>
          </a:p>
          <a:p>
            <a:pPr algn="just"/>
            <a:endParaRPr lang="en-US" sz="2000" dirty="0"/>
          </a:p>
          <a:p>
            <a:pPr marL="342900" lvl="0" indent="-342900" algn="just">
              <a:buFont typeface="Arial" panose="020B0604020202020204" pitchFamily="34" charset="0"/>
              <a:buChar char="•"/>
            </a:pPr>
            <a:r>
              <a:rPr lang="en-US" sz="2000" dirty="0"/>
              <a:t>APN data settings should automatically download within 5 minutes. If it doesn't, Text APN to 611611, and within minutes the data settings should download. The customer will receive a Text Message to turn the phone off and on</a:t>
            </a:r>
            <a:r>
              <a:rPr lang="en-US" sz="2000" dirty="0" smtClean="0"/>
              <a:t>.</a:t>
            </a:r>
            <a:endParaRPr lang="en-US" sz="2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644" y="108857"/>
            <a:ext cx="971912" cy="1491343"/>
          </a:xfrm>
          <a:prstGeom prst="rect">
            <a:avLst/>
          </a:prstGeom>
        </p:spPr>
      </p:pic>
    </p:spTree>
    <p:extLst>
      <p:ext uri="{BB962C8B-B14F-4D97-AF65-F5344CB8AC3E}">
        <p14:creationId xmlns:p14="http://schemas.microsoft.com/office/powerpoint/2010/main" val="31806660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09600"/>
            <a:ext cx="2798260" cy="1257300"/>
          </a:xfrm>
          <a:prstGeom prst="rect">
            <a:avLst/>
          </a:prstGeom>
        </p:spPr>
      </p:pic>
      <p:sp>
        <p:nvSpPr>
          <p:cNvPr id="2" name="Rectangle 1"/>
          <p:cNvSpPr/>
          <p:nvPr/>
        </p:nvSpPr>
        <p:spPr>
          <a:xfrm>
            <a:off x="620485" y="2057400"/>
            <a:ext cx="7990115" cy="4509696"/>
          </a:xfrm>
          <a:prstGeom prst="rect">
            <a:avLst/>
          </a:prstGeom>
          <a:ln w="38100">
            <a:solidFill>
              <a:schemeClr val="accent1"/>
            </a:solidFill>
          </a:ln>
          <a:scene3d>
            <a:camera prst="orthographicFront"/>
            <a:lightRig rig="threePt" dir="t"/>
          </a:scene3d>
          <a:sp3d>
            <a:bevelT w="139700" prst="cross"/>
          </a:sp3d>
        </p:spPr>
        <p:txBody>
          <a:bodyPr wrap="square">
            <a:spAutoFit/>
          </a:bodyPr>
          <a:lstStyle/>
          <a:p>
            <a:pPr marL="342900" lvl="0" indent="-342900">
              <a:lnSpc>
                <a:spcPct val="115000"/>
              </a:lnSpc>
              <a:spcBef>
                <a:spcPts val="420"/>
              </a:spcBef>
              <a:spcAft>
                <a:spcPts val="1000"/>
              </a:spcAft>
              <a:buClr>
                <a:srgbClr val="231F20"/>
              </a:buClr>
              <a:buSzPts val="1200"/>
              <a:buFont typeface="Calibri"/>
              <a:buChar char="•"/>
              <a:tabLst>
                <a:tab pos="0" algn="l"/>
                <a:tab pos="45720" algn="l"/>
                <a:tab pos="342900" algn="l"/>
              </a:tabLst>
            </a:pPr>
            <a:r>
              <a:rPr lang="en-US" sz="2200" spc="-75" dirty="0"/>
              <a:t>NET10 Requires a compatible or unlocked 3G or 4G LTE </a:t>
            </a:r>
            <a:r>
              <a:rPr lang="en-US" sz="2200" spc="-75" dirty="0" smtClean="0"/>
              <a:t>Smartphone.</a:t>
            </a:r>
            <a:endParaRPr lang="en-US" sz="2200" spc="-75" dirty="0"/>
          </a:p>
          <a:p>
            <a:pPr marL="342900" lvl="0" indent="-342900">
              <a:lnSpc>
                <a:spcPct val="115000"/>
              </a:lnSpc>
              <a:spcBef>
                <a:spcPts val="420"/>
              </a:spcBef>
              <a:spcAft>
                <a:spcPts val="1000"/>
              </a:spcAft>
              <a:buClr>
                <a:srgbClr val="231F20"/>
              </a:buClr>
              <a:buSzPts val="1200"/>
              <a:buFont typeface="Calibri"/>
              <a:buChar char="•"/>
              <a:tabLst>
                <a:tab pos="0" algn="l"/>
                <a:tab pos="45720" algn="l"/>
                <a:tab pos="342900" algn="l"/>
              </a:tabLst>
            </a:pPr>
            <a:r>
              <a:rPr lang="en-US" sz="2200" spc="-75" dirty="0"/>
              <a:t>Check phone eligibility first by texting “NTBYOP” to 82888 (standard text message rate applies) or at NET10BYOP.com or by calling </a:t>
            </a:r>
            <a:r>
              <a:rPr lang="en-US" sz="2200" spc="-75" dirty="0" smtClean="0"/>
              <a:t>1-855-333-2355.</a:t>
            </a:r>
            <a:endParaRPr lang="en-US" sz="2200" spc="-75" dirty="0"/>
          </a:p>
          <a:p>
            <a:pPr marL="342900" lvl="0" indent="-342900">
              <a:lnSpc>
                <a:spcPct val="115000"/>
              </a:lnSpc>
              <a:spcBef>
                <a:spcPts val="855"/>
              </a:spcBef>
              <a:spcAft>
                <a:spcPts val="1000"/>
              </a:spcAft>
              <a:buClr>
                <a:srgbClr val="231F20"/>
              </a:buClr>
              <a:buSzPts val="1200"/>
              <a:buFont typeface="Calibri"/>
              <a:buChar char="•"/>
              <a:tabLst>
                <a:tab pos="45720" algn="l"/>
                <a:tab pos="342900" algn="l"/>
              </a:tabLst>
            </a:pPr>
            <a:r>
              <a:rPr lang="en-US" sz="2200" spc="-75" dirty="0"/>
              <a:t>Customer purchases a Bring </a:t>
            </a:r>
            <a:r>
              <a:rPr lang="en-US" sz="2200" spc="-25" dirty="0"/>
              <a:t>Your </a:t>
            </a:r>
            <a:r>
              <a:rPr lang="en-US" sz="2200" spc="-75" dirty="0"/>
              <a:t>Own Phone Activation</a:t>
            </a:r>
            <a:r>
              <a:rPr lang="en-US" sz="2200" spc="-70" dirty="0"/>
              <a:t> </a:t>
            </a:r>
            <a:r>
              <a:rPr lang="en-US" sz="2200" spc="-75" dirty="0" smtClean="0"/>
              <a:t>Kit.</a:t>
            </a:r>
            <a:endParaRPr lang="en-US" sz="2200" spc="-75" dirty="0"/>
          </a:p>
          <a:p>
            <a:pPr marL="342900" lvl="0" indent="-342900">
              <a:lnSpc>
                <a:spcPct val="115000"/>
              </a:lnSpc>
              <a:spcBef>
                <a:spcPts val="975"/>
              </a:spcBef>
              <a:spcAft>
                <a:spcPts val="1000"/>
              </a:spcAft>
              <a:buClr>
                <a:srgbClr val="231F20"/>
              </a:buClr>
              <a:buSzPts val="1200"/>
              <a:buFont typeface="Calibri"/>
              <a:buChar char="•"/>
              <a:tabLst>
                <a:tab pos="45720" algn="l"/>
                <a:tab pos="342900" algn="l"/>
              </a:tabLst>
            </a:pPr>
            <a:r>
              <a:rPr lang="en-US" sz="2200" spc="-75" dirty="0"/>
              <a:t>They may follow the </a:t>
            </a:r>
            <a:r>
              <a:rPr lang="en-US" sz="2200" spc="-75" dirty="0" smtClean="0"/>
              <a:t>instructions </a:t>
            </a:r>
            <a:r>
              <a:rPr lang="en-US" sz="2200" spc="-75" dirty="0"/>
              <a:t>on the Red Activation card included in the</a:t>
            </a:r>
            <a:r>
              <a:rPr lang="en-US" sz="2200" spc="-160" dirty="0"/>
              <a:t>  </a:t>
            </a:r>
            <a:r>
              <a:rPr lang="en-US" sz="2200" spc="-75" dirty="0" smtClean="0"/>
              <a:t>Kit.</a:t>
            </a:r>
            <a:endParaRPr lang="en-US" sz="2200" spc="-75" dirty="0"/>
          </a:p>
          <a:p>
            <a:pPr marL="342900" lvl="0" indent="-342900">
              <a:lnSpc>
                <a:spcPct val="115000"/>
              </a:lnSpc>
              <a:spcBef>
                <a:spcPts val="975"/>
              </a:spcBef>
              <a:spcAft>
                <a:spcPts val="1000"/>
              </a:spcAft>
              <a:buClr>
                <a:srgbClr val="231F20"/>
              </a:buClr>
              <a:buSzPts val="1200"/>
              <a:buFont typeface="Calibri"/>
              <a:buChar char="•"/>
              <a:tabLst>
                <a:tab pos="45720" algn="l"/>
                <a:tab pos="342900" algn="l"/>
              </a:tabLst>
            </a:pPr>
            <a:r>
              <a:rPr lang="en-US" sz="2200" dirty="0">
                <a:solidFill>
                  <a:schemeClr val="dk1"/>
                </a:solidFill>
              </a:rPr>
              <a:t>Add the $40 Service Plan that </a:t>
            </a:r>
            <a:r>
              <a:rPr lang="en-US" sz="2200" u="sng" dirty="0">
                <a:solidFill>
                  <a:schemeClr val="dk1"/>
                </a:solidFill>
              </a:rPr>
              <a:t>is included in the Activation Kit</a:t>
            </a:r>
            <a:r>
              <a:rPr lang="en-US" sz="2200" dirty="0">
                <a:solidFill>
                  <a:schemeClr val="dk1"/>
                </a:solidFill>
              </a:rPr>
              <a:t> to complete </a:t>
            </a:r>
            <a:r>
              <a:rPr lang="en-US" sz="2200" dirty="0" smtClean="0">
                <a:solidFill>
                  <a:schemeClr val="dk1"/>
                </a:solidFill>
              </a:rPr>
              <a:t>activation.</a:t>
            </a:r>
            <a:endParaRPr lang="en-US" sz="2200" spc="-75" dirty="0">
              <a:ea typeface="Calibri"/>
              <a:cs typeface="Times New Roman"/>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58511"/>
            <a:ext cx="2184288" cy="16988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230" y="304800"/>
            <a:ext cx="1108798" cy="1519275"/>
          </a:xfrm>
          <a:prstGeom prst="rect">
            <a:avLst/>
          </a:prstGeom>
        </p:spPr>
      </p:pic>
    </p:spTree>
    <p:extLst>
      <p:ext uri="{BB962C8B-B14F-4D97-AF65-F5344CB8AC3E}">
        <p14:creationId xmlns:p14="http://schemas.microsoft.com/office/powerpoint/2010/main" val="24906158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189" y="685800"/>
            <a:ext cx="2839211" cy="2057400"/>
          </a:xfrm>
          <a:prstGeom prst="rect">
            <a:avLst/>
          </a:prstGeom>
        </p:spPr>
      </p:pic>
      <p:sp>
        <p:nvSpPr>
          <p:cNvPr id="4" name="Rectangle 3"/>
          <p:cNvSpPr/>
          <p:nvPr/>
        </p:nvSpPr>
        <p:spPr>
          <a:xfrm>
            <a:off x="697063" y="3066633"/>
            <a:ext cx="7684937" cy="2800767"/>
          </a:xfrm>
          <a:prstGeom prst="rect">
            <a:avLst/>
          </a:prstGeom>
          <a:ln w="38100">
            <a:solidFill>
              <a:schemeClr val="bg1">
                <a:lumMod val="75000"/>
              </a:schemeClr>
            </a:solidFill>
          </a:ln>
          <a:scene3d>
            <a:camera prst="orthographicFront"/>
            <a:lightRig rig="threePt" dir="t"/>
          </a:scene3d>
          <a:sp3d>
            <a:bevelT w="139700" prst="cross"/>
          </a:sp3d>
        </p:spPr>
        <p:txBody>
          <a:bodyPr wrap="square">
            <a:spAutoFit/>
          </a:bodyPr>
          <a:lstStyle/>
          <a:p>
            <a:pPr marL="342900" indent="-342900">
              <a:buFont typeface="Arial" panose="020B0604020202020204" pitchFamily="34" charset="0"/>
              <a:buChar char="•"/>
            </a:pPr>
            <a:r>
              <a:rPr lang="en-US" sz="2200" dirty="0"/>
              <a:t>I</a:t>
            </a:r>
            <a:r>
              <a:rPr lang="en-US" sz="2200" dirty="0" smtClean="0"/>
              <a:t>t </a:t>
            </a:r>
            <a:r>
              <a:rPr lang="en-US" sz="2200" dirty="0"/>
              <a:t>will only work with a compatible CDMA handset</a:t>
            </a:r>
            <a:r>
              <a:rPr lang="en-US" sz="2200" dirty="0" smtClean="0"/>
              <a:t>.</a:t>
            </a:r>
          </a:p>
          <a:p>
            <a:endParaRPr lang="en-US" sz="2200" dirty="0" smtClean="0"/>
          </a:p>
          <a:p>
            <a:pPr marL="342900" indent="-342900">
              <a:buFont typeface="Arial" panose="020B0604020202020204" pitchFamily="34" charset="0"/>
              <a:buChar char="•"/>
            </a:pPr>
            <a:r>
              <a:rPr lang="en-US" sz="2200" dirty="0" smtClean="0"/>
              <a:t>Customer </a:t>
            </a:r>
            <a:r>
              <a:rPr lang="en-US" sz="2200" dirty="0"/>
              <a:t>must </a:t>
            </a:r>
            <a:r>
              <a:rPr lang="en-US" sz="2200" dirty="0" smtClean="0"/>
              <a:t>check compatibility </a:t>
            </a:r>
            <a:r>
              <a:rPr lang="en-US" sz="2200" dirty="0"/>
              <a:t>first online at </a:t>
            </a:r>
            <a:r>
              <a:rPr lang="en-US" sz="2200" dirty="0" smtClean="0"/>
              <a:t>TWBYOP.com/insert </a:t>
            </a:r>
            <a:r>
              <a:rPr lang="en-US" sz="2200" dirty="0"/>
              <a:t>or by calling </a:t>
            </a:r>
            <a:r>
              <a:rPr lang="en-US" sz="2200" dirty="0" smtClean="0"/>
              <a:t>1-866-663-3633.</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smtClean="0"/>
              <a:t>Once on site, you will be asked to dial</a:t>
            </a:r>
            <a:r>
              <a:rPr lang="en-US" sz="2200" dirty="0"/>
              <a:t> * # 0 6 # to get your MEID/MEID HEX/MEID DEC from the device that you want to </a:t>
            </a:r>
            <a:r>
              <a:rPr lang="en-US" sz="2200" dirty="0" smtClean="0"/>
              <a:t>use and enter that with your zip code.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562100"/>
            <a:ext cx="1657350" cy="1104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032" y="775925"/>
            <a:ext cx="1262568" cy="1923732"/>
          </a:xfrm>
          <a:prstGeom prst="rect">
            <a:avLst/>
          </a:prstGeom>
        </p:spPr>
      </p:pic>
    </p:spTree>
    <p:extLst>
      <p:ext uri="{BB962C8B-B14F-4D97-AF65-F5344CB8AC3E}">
        <p14:creationId xmlns:p14="http://schemas.microsoft.com/office/powerpoint/2010/main" val="22593277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3400"/>
            <a:ext cx="8229600" cy="1143000"/>
          </a:xfrm>
        </p:spPr>
        <p:txBody>
          <a:bodyPr>
            <a:normAutofit/>
          </a:bodyPr>
          <a:lstStyle/>
          <a:p>
            <a:r>
              <a:rPr lang="en-US" b="1" i="1" dirty="0" smtClean="0">
                <a:effectLst>
                  <a:outerShdw blurRad="38100" dist="38100" dir="2700000" algn="tl">
                    <a:srgbClr val="000000">
                      <a:alpha val="43137"/>
                    </a:srgbClr>
                  </a:outerShdw>
                </a:effectLst>
                <a:latin typeface="Adobe Gothic Std B" pitchFamily="34" charset="-128"/>
                <a:ea typeface="Adobe Gothic Std B" pitchFamily="34" charset="-128"/>
              </a:rPr>
              <a:t>Any Questions?</a:t>
            </a:r>
            <a:endParaRPr lang="en-US" b="1" i="1" dirty="0">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074901"/>
            <a:ext cx="3505200" cy="2192299"/>
          </a:xfrm>
          <a:prstGeom prst="rect">
            <a:avLst/>
          </a:prstGeom>
        </p:spPr>
      </p:pic>
      <p:sp>
        <p:nvSpPr>
          <p:cNvPr id="3" name="TextBox 2"/>
          <p:cNvSpPr txBox="1"/>
          <p:nvPr/>
        </p:nvSpPr>
        <p:spPr>
          <a:xfrm>
            <a:off x="2895600" y="921603"/>
            <a:ext cx="3429000" cy="830997"/>
          </a:xfrm>
          <a:prstGeom prst="rect">
            <a:avLst/>
          </a:prstGeom>
          <a:noFill/>
        </p:spPr>
        <p:txBody>
          <a:bodyPr wrap="square" rtlCol="0">
            <a:spAutoFit/>
          </a:bodyPr>
          <a:lstStyle/>
          <a:p>
            <a:pPr algn="ctr"/>
            <a:r>
              <a:rPr lang="en-US" sz="4800" b="1" dirty="0" smtClean="0"/>
              <a:t>Thank You!</a:t>
            </a:r>
            <a:endParaRPr lang="en-US" sz="4800" b="1" dirty="0"/>
          </a:p>
        </p:txBody>
      </p:sp>
    </p:spTree>
    <p:extLst>
      <p:ext uri="{BB962C8B-B14F-4D97-AF65-F5344CB8AC3E}">
        <p14:creationId xmlns:p14="http://schemas.microsoft.com/office/powerpoint/2010/main" val="23464177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US" sz="2800" b="1" i="1" u="sng" dirty="0" smtClean="0">
                <a:latin typeface="Calibri (Headings)"/>
                <a:cs typeface="TradeGothic Light"/>
              </a:rPr>
              <a:t>What are the 2 main technologies for phones? </a:t>
            </a:r>
            <a:endParaRPr lang="en-US" sz="2800" i="1" u="sng" dirty="0"/>
          </a:p>
        </p:txBody>
      </p:sp>
      <p:sp>
        <p:nvSpPr>
          <p:cNvPr id="4" name="Rectangle 3"/>
          <p:cNvSpPr/>
          <p:nvPr/>
        </p:nvSpPr>
        <p:spPr>
          <a:xfrm>
            <a:off x="762000" y="3767822"/>
            <a:ext cx="7620000" cy="2785378"/>
          </a:xfrm>
          <a:prstGeom prst="rect">
            <a:avLst/>
          </a:prstGeom>
          <a:ln w="19050">
            <a:solidFill>
              <a:schemeClr val="tx1"/>
            </a:solidFill>
          </a:ln>
          <a:effectLst>
            <a:glow rad="63500">
              <a:schemeClr val="accent1">
                <a:satMod val="175000"/>
                <a:alpha val="40000"/>
              </a:schemeClr>
            </a:glow>
          </a:effectLst>
        </p:spPr>
        <p:txBody>
          <a:bodyPr wrap="square">
            <a:spAutoFit/>
          </a:bodyPr>
          <a:lstStyle/>
          <a:p>
            <a:endParaRPr lang="en-US" sz="800" b="1" dirty="0">
              <a:latin typeface="Calibri (Body)"/>
              <a:cs typeface="TradeGothic Light"/>
            </a:endParaRPr>
          </a:p>
          <a:p>
            <a:pPr algn="ctr"/>
            <a:r>
              <a:rPr lang="en-US" sz="2400" b="1" i="1" dirty="0" smtClean="0">
                <a:latin typeface="Calibri (Body)"/>
              </a:rPr>
              <a:t>Differences </a:t>
            </a:r>
            <a:r>
              <a:rPr lang="en-US" sz="2400" b="1" i="1" dirty="0">
                <a:latin typeface="Calibri (Body)"/>
              </a:rPr>
              <a:t>between the two technologies </a:t>
            </a:r>
            <a:r>
              <a:rPr lang="en-US" sz="2400" b="1" i="1" u="sng" dirty="0" smtClean="0">
                <a:latin typeface="Calibri (Body)"/>
              </a:rPr>
              <a:t>include</a:t>
            </a:r>
            <a:r>
              <a:rPr lang="en-US" sz="2400" b="1" i="1" dirty="0" smtClean="0">
                <a:latin typeface="Calibri (Body)"/>
              </a:rPr>
              <a:t>:</a:t>
            </a:r>
            <a:endParaRPr lang="en-US" sz="2400" b="1" i="1" dirty="0">
              <a:latin typeface="Calibri (Body)"/>
            </a:endParaRPr>
          </a:p>
          <a:p>
            <a:endParaRPr lang="en-US" sz="800" b="1" dirty="0">
              <a:latin typeface="Calibri (Body)"/>
            </a:endParaRPr>
          </a:p>
          <a:p>
            <a:pPr marL="400050" lvl="1" algn="ctr">
              <a:lnSpc>
                <a:spcPct val="150000"/>
              </a:lnSpc>
            </a:pPr>
            <a:r>
              <a:rPr lang="en-US" i="1" dirty="0">
                <a:latin typeface="Calibri (Body)"/>
              </a:rPr>
              <a:t>How voice data changes into radio waves</a:t>
            </a:r>
          </a:p>
          <a:p>
            <a:pPr marL="400050" lvl="1" algn="ctr">
              <a:lnSpc>
                <a:spcPct val="150000"/>
              </a:lnSpc>
            </a:pPr>
            <a:r>
              <a:rPr lang="en-US" i="1" dirty="0">
                <a:latin typeface="Calibri (Body)"/>
              </a:rPr>
              <a:t>How the carrier connects to the </a:t>
            </a:r>
            <a:r>
              <a:rPr lang="en-US" i="1" dirty="0" smtClean="0">
                <a:latin typeface="Calibri (Body)"/>
              </a:rPr>
              <a:t>phone</a:t>
            </a:r>
          </a:p>
          <a:p>
            <a:pPr marL="400050" lvl="1" algn="ctr">
              <a:lnSpc>
                <a:spcPct val="150000"/>
              </a:lnSpc>
            </a:pPr>
            <a:r>
              <a:rPr lang="en-US" i="1" dirty="0" smtClean="0">
                <a:latin typeface="Calibri (Body)"/>
              </a:rPr>
              <a:t>Coverage area</a:t>
            </a:r>
          </a:p>
          <a:p>
            <a:pPr marL="400050" lvl="1" algn="ctr">
              <a:lnSpc>
                <a:spcPct val="150000"/>
              </a:lnSpc>
            </a:pPr>
            <a:r>
              <a:rPr lang="en-US" i="1" dirty="0" smtClean="0">
                <a:latin typeface="Calibri (Body)"/>
              </a:rPr>
              <a:t>Data </a:t>
            </a:r>
            <a:r>
              <a:rPr lang="en-US" i="1" dirty="0">
                <a:latin typeface="Calibri (Body)"/>
              </a:rPr>
              <a:t>transfer </a:t>
            </a:r>
            <a:r>
              <a:rPr lang="en-US" i="1" dirty="0" smtClean="0">
                <a:latin typeface="Calibri (Body)"/>
              </a:rPr>
              <a:t>speeds</a:t>
            </a:r>
          </a:p>
          <a:p>
            <a:pPr marL="400050" lvl="1" algn="ctr">
              <a:lnSpc>
                <a:spcPct val="150000"/>
              </a:lnSpc>
            </a:pPr>
            <a:r>
              <a:rPr lang="en-US" i="1" dirty="0" smtClean="0">
                <a:latin typeface="Calibri (Body)"/>
              </a:rPr>
              <a:t>Type </a:t>
            </a:r>
            <a:r>
              <a:rPr lang="en-US" i="1" dirty="0">
                <a:latin typeface="Calibri (Body)"/>
              </a:rPr>
              <a:t>of hardware used</a:t>
            </a:r>
          </a:p>
        </p:txBody>
      </p:sp>
      <p:sp>
        <p:nvSpPr>
          <p:cNvPr id="5" name="TextBox 4"/>
          <p:cNvSpPr txBox="1"/>
          <p:nvPr/>
        </p:nvSpPr>
        <p:spPr>
          <a:xfrm>
            <a:off x="1371600" y="1447800"/>
            <a:ext cx="2590800" cy="1846659"/>
          </a:xfrm>
          <a:prstGeom prst="rect">
            <a:avLst/>
          </a:prstGeom>
          <a:solidFill>
            <a:schemeClr val="tx2">
              <a:lumMod val="60000"/>
              <a:lumOff val="40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GSM</a:t>
            </a:r>
          </a:p>
          <a:p>
            <a:pPr algn="ctr"/>
            <a:endParaRPr lang="en-US" sz="800" b="1" dirty="0" smtClean="0">
              <a:solidFill>
                <a:schemeClr val="bg1"/>
              </a:solidFill>
              <a:effectLst>
                <a:outerShdw blurRad="38100" dist="38100" dir="2700000" algn="tl">
                  <a:srgbClr val="000000">
                    <a:alpha val="43137"/>
                  </a:srgbClr>
                </a:outerShdw>
              </a:effectLst>
            </a:endParaRPr>
          </a:p>
          <a:p>
            <a:pPr algn="ctr"/>
            <a:r>
              <a:rPr lang="en-US" dirty="0" smtClean="0">
                <a:solidFill>
                  <a:schemeClr val="bg1"/>
                </a:solidFill>
                <a:latin typeface="Calibri (Body)"/>
                <a:cs typeface="TradeGothic Light"/>
              </a:rPr>
              <a:t>Global </a:t>
            </a:r>
            <a:r>
              <a:rPr lang="en-US" dirty="0">
                <a:solidFill>
                  <a:schemeClr val="bg1"/>
                </a:solidFill>
                <a:latin typeface="Calibri (Body)"/>
                <a:cs typeface="TradeGothic Light"/>
              </a:rPr>
              <a:t>System for Mobile communication used </a:t>
            </a:r>
            <a:r>
              <a:rPr lang="en-US" b="1" dirty="0">
                <a:solidFill>
                  <a:schemeClr val="bg1"/>
                </a:solidFill>
                <a:latin typeface="Calibri (Body)"/>
                <a:cs typeface="TradeGothic Light"/>
              </a:rPr>
              <a:t>by </a:t>
            </a:r>
            <a:endParaRPr lang="en-US" b="1" dirty="0" smtClean="0">
              <a:solidFill>
                <a:schemeClr val="bg1"/>
              </a:solidFill>
              <a:latin typeface="Calibri (Body)"/>
              <a:cs typeface="TradeGothic Light"/>
            </a:endParaRPr>
          </a:p>
          <a:p>
            <a:pPr marL="0" lvl="1" algn="ctr"/>
            <a:r>
              <a:rPr lang="en-US" sz="2000" b="1" dirty="0" smtClean="0">
                <a:solidFill>
                  <a:schemeClr val="bg1"/>
                </a:solidFill>
                <a:effectLst>
                  <a:outerShdw blurRad="38100" dist="38100" dir="2700000" algn="tl">
                    <a:srgbClr val="000000">
                      <a:alpha val="43137"/>
                    </a:srgbClr>
                  </a:outerShdw>
                </a:effectLst>
                <a:latin typeface="Calibri (Body)"/>
                <a:cs typeface="TradeGothic Light"/>
              </a:rPr>
              <a:t>AT&amp;T </a:t>
            </a:r>
            <a:r>
              <a:rPr lang="en-US" sz="2000" b="1" dirty="0">
                <a:solidFill>
                  <a:schemeClr val="bg1"/>
                </a:solidFill>
                <a:effectLst>
                  <a:outerShdw blurRad="38100" dist="38100" dir="2700000" algn="tl">
                    <a:srgbClr val="000000">
                      <a:alpha val="43137"/>
                    </a:srgbClr>
                  </a:outerShdw>
                </a:effectLst>
                <a:latin typeface="Calibri (Body)"/>
                <a:cs typeface="TradeGothic Light"/>
              </a:rPr>
              <a:t>and  </a:t>
            </a:r>
            <a:r>
              <a:rPr lang="en-US" sz="2000" b="1" dirty="0" smtClean="0">
                <a:solidFill>
                  <a:schemeClr val="bg1"/>
                </a:solidFill>
                <a:effectLst>
                  <a:outerShdw blurRad="38100" dist="38100" dir="2700000" algn="tl">
                    <a:srgbClr val="000000">
                      <a:alpha val="43137"/>
                    </a:srgbClr>
                  </a:outerShdw>
                </a:effectLst>
                <a:latin typeface="Calibri (Body)"/>
                <a:cs typeface="TradeGothic Light"/>
              </a:rPr>
              <a:t>T-Mobile</a:t>
            </a:r>
          </a:p>
        </p:txBody>
      </p:sp>
      <p:sp>
        <p:nvSpPr>
          <p:cNvPr id="6" name="TextBox 5"/>
          <p:cNvSpPr txBox="1"/>
          <p:nvPr/>
        </p:nvSpPr>
        <p:spPr>
          <a:xfrm>
            <a:off x="5029200" y="1447800"/>
            <a:ext cx="2667000" cy="1908215"/>
          </a:xfrm>
          <a:prstGeom prst="rect">
            <a:avLst/>
          </a:prstGeom>
          <a:solidFill>
            <a:schemeClr val="tx2">
              <a:lumMod val="60000"/>
              <a:lumOff val="40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CDMA</a:t>
            </a:r>
          </a:p>
          <a:p>
            <a:pPr algn="ctr"/>
            <a:endParaRPr lang="en-US" b="1" dirty="0" smtClean="0">
              <a:solidFill>
                <a:schemeClr val="bg1"/>
              </a:solidFill>
              <a:effectLst>
                <a:outerShdw blurRad="38100" dist="38100" dir="2700000" algn="tl">
                  <a:srgbClr val="000000">
                    <a:alpha val="43137"/>
                  </a:srgbClr>
                </a:outerShdw>
              </a:effectLst>
            </a:endParaRPr>
          </a:p>
          <a:p>
            <a:pPr marL="0" lvl="1" algn="ctr"/>
            <a:r>
              <a:rPr lang="en-US" dirty="0" smtClean="0">
                <a:solidFill>
                  <a:schemeClr val="bg1"/>
                </a:solidFill>
                <a:latin typeface="Calibri (Body)"/>
                <a:cs typeface="TradeGothic Light"/>
              </a:rPr>
              <a:t>Code </a:t>
            </a:r>
            <a:r>
              <a:rPr lang="en-US" dirty="0">
                <a:solidFill>
                  <a:schemeClr val="bg1"/>
                </a:solidFill>
                <a:latin typeface="Calibri (Body)"/>
                <a:cs typeface="TradeGothic Light"/>
              </a:rPr>
              <a:t>Division Multiple Access used by </a:t>
            </a:r>
            <a:r>
              <a:rPr lang="en-US" sz="2000" b="1" dirty="0">
                <a:solidFill>
                  <a:schemeClr val="bg1"/>
                </a:solidFill>
                <a:effectLst>
                  <a:outerShdw blurRad="38100" dist="38100" dir="2700000" algn="tl">
                    <a:srgbClr val="000000">
                      <a:alpha val="43137"/>
                    </a:srgbClr>
                  </a:outerShdw>
                </a:effectLst>
                <a:latin typeface="Calibri (Body)"/>
                <a:cs typeface="TradeGothic Light"/>
              </a:rPr>
              <a:t>Verizon and </a:t>
            </a:r>
            <a:r>
              <a:rPr lang="en-US" sz="2000" b="1" dirty="0" smtClean="0">
                <a:solidFill>
                  <a:schemeClr val="bg1"/>
                </a:solidFill>
                <a:effectLst>
                  <a:outerShdw blurRad="38100" dist="38100" dir="2700000" algn="tl">
                    <a:srgbClr val="000000">
                      <a:alpha val="43137"/>
                    </a:srgbClr>
                  </a:outerShdw>
                </a:effectLst>
                <a:latin typeface="Calibri (Body)"/>
                <a:cs typeface="TradeGothic Light"/>
              </a:rPr>
              <a:t>Sprint</a:t>
            </a:r>
          </a:p>
          <a:p>
            <a:pPr marL="0" lvl="1" algn="ctr"/>
            <a:endParaRPr lang="en-US" sz="1200" b="1" dirty="0" smtClean="0">
              <a:solidFill>
                <a:schemeClr val="bg1"/>
              </a:solidFill>
              <a:effectLst>
                <a:outerShdw blurRad="38100" dist="38100" dir="2700000" algn="tl">
                  <a:srgbClr val="000000">
                    <a:alpha val="43137"/>
                  </a:srgbClr>
                </a:outerShdw>
              </a:effectLst>
              <a:latin typeface="Calibri (Body)"/>
              <a:cs typeface="TradeGothic Light"/>
            </a:endParaRPr>
          </a:p>
        </p:txBody>
      </p:sp>
      <p:sp>
        <p:nvSpPr>
          <p:cNvPr id="11" name="TextBox 10"/>
          <p:cNvSpPr txBox="1"/>
          <p:nvPr/>
        </p:nvSpPr>
        <p:spPr>
          <a:xfrm>
            <a:off x="4267200" y="2209800"/>
            <a:ext cx="609600" cy="369332"/>
          </a:xfrm>
          <a:prstGeom prst="rect">
            <a:avLst/>
          </a:prstGeom>
          <a:noFill/>
        </p:spPr>
        <p:txBody>
          <a:bodyPr wrap="square" rtlCol="0">
            <a:spAutoFit/>
          </a:bodyPr>
          <a:lstStyle/>
          <a:p>
            <a:pPr algn="ctr"/>
            <a:r>
              <a:rPr lang="en-US" dirty="0" smtClean="0"/>
              <a:t>Vs. </a:t>
            </a:r>
            <a:endParaRPr lang="en-US" dirty="0"/>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732" t="18512" r="42965" b="19720"/>
          <a:stretch/>
        </p:blipFill>
        <p:spPr>
          <a:xfrm>
            <a:off x="1121227" y="4572000"/>
            <a:ext cx="1240973" cy="1865293"/>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29400" y="5257800"/>
            <a:ext cx="1474830" cy="915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084165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par>
                          <p:cTn id="8" fill="hold">
                            <p:stCondLst>
                              <p:cond delay="1500"/>
                            </p:stCondLst>
                            <p:childTnLst>
                              <p:par>
                                <p:cTn id="9" presetID="26" presetClass="emph" presetSubtype="0" fill="hold" grpId="0" nodeType="afterEffect">
                                  <p:stCondLst>
                                    <p:cond delay="0"/>
                                  </p:stCondLst>
                                  <p:childTnLst>
                                    <p:animEffect transition="out" filter="fade">
                                      <p:cBhvr>
                                        <p:cTn id="10" dur="1000" tmFilter="0, 0; .2, .5; .8, .5; 1, 0"/>
                                        <p:tgtEl>
                                          <p:spTgt spid="6"/>
                                        </p:tgtEl>
                                      </p:cBhvr>
                                    </p:animEffect>
                                    <p:animScale>
                                      <p:cBhvr>
                                        <p:cTn id="11"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493693"/>
            <a:ext cx="7772400" cy="1077218"/>
          </a:xfrm>
          <a:prstGeom prst="rect">
            <a:avLst/>
          </a:prstGeom>
          <a:noFill/>
        </p:spPr>
        <p:txBody>
          <a:bodyPr wrap="square" rtlCol="0">
            <a:spAutoFit/>
          </a:bodyPr>
          <a:lstStyle/>
          <a:p>
            <a:pPr algn="ctr"/>
            <a:r>
              <a:rPr lang="en-US" sz="4400" b="1" i="1" dirty="0" smtClean="0"/>
              <a:t>Network Carrier by Brand</a:t>
            </a:r>
            <a:endParaRPr lang="en-US" sz="4400" i="1" dirty="0" smtClean="0"/>
          </a:p>
          <a:p>
            <a:pPr algn="ctr"/>
            <a:r>
              <a:rPr lang="en-US" sz="2000" i="1" dirty="0"/>
              <a:t>B</a:t>
            </a:r>
            <a:r>
              <a:rPr lang="en-US" sz="2000" i="1" dirty="0" smtClean="0"/>
              <a:t>olded brands are located </a:t>
            </a:r>
            <a:r>
              <a:rPr lang="en-US" sz="2000" b="1" i="1" u="sng" dirty="0" smtClean="0"/>
              <a:t>at Kroger</a:t>
            </a:r>
            <a:endParaRPr lang="en-US" sz="2000" b="1" i="1" u="sng" dirty="0"/>
          </a:p>
        </p:txBody>
      </p:sp>
      <p:graphicFrame>
        <p:nvGraphicFramePr>
          <p:cNvPr id="5" name="Table 4"/>
          <p:cNvGraphicFramePr>
            <a:graphicFrameLocks noGrp="1"/>
          </p:cNvGraphicFramePr>
          <p:nvPr>
            <p:extLst>
              <p:ext uri="{D42A27DB-BD31-4B8C-83A1-F6EECF244321}">
                <p14:modId xmlns:p14="http://schemas.microsoft.com/office/powerpoint/2010/main" val="3698738114"/>
              </p:ext>
            </p:extLst>
          </p:nvPr>
        </p:nvGraphicFramePr>
        <p:xfrm>
          <a:off x="685801" y="1752600"/>
          <a:ext cx="7772399" cy="4417918"/>
        </p:xfrm>
        <a:graphic>
          <a:graphicData uri="http://schemas.openxmlformats.org/drawingml/2006/table">
            <a:tbl>
              <a:tblPr firstRow="1" bandRow="1">
                <a:tableStyleId>{5940675A-B579-460E-94D1-54222C63F5DA}</a:tableStyleId>
              </a:tblPr>
              <a:tblGrid>
                <a:gridCol w="1923861"/>
                <a:gridCol w="1886139"/>
                <a:gridCol w="2038538"/>
                <a:gridCol w="1923861"/>
              </a:tblGrid>
              <a:tr h="685800">
                <a:tc>
                  <a:txBody>
                    <a:bodyPr/>
                    <a:lstStyle/>
                    <a:p>
                      <a:pPr algn="ctr"/>
                      <a:r>
                        <a:rPr lang="en-US" sz="2800" b="1" dirty="0" smtClean="0">
                          <a:solidFill>
                            <a:schemeClr val="bg1"/>
                          </a:solidFill>
                          <a:effectLst>
                            <a:outerShdw blurRad="38100" dist="38100" dir="2700000" algn="tl">
                              <a:srgbClr val="000000">
                                <a:alpha val="43137"/>
                              </a:srgbClr>
                            </a:outerShdw>
                          </a:effectLst>
                        </a:rPr>
                        <a:t>T-Mobile</a:t>
                      </a:r>
                      <a:endParaRPr lang="en-US" sz="2800" b="1" dirty="0">
                        <a:solidFill>
                          <a:schemeClr val="bg1"/>
                        </a:solidFill>
                        <a:effectLst>
                          <a:outerShdw blurRad="38100" dist="38100" dir="2700000" algn="tl">
                            <a:srgbClr val="000000">
                              <a:alpha val="43137"/>
                            </a:srgbClr>
                          </a:outerShdw>
                        </a:effectLst>
                      </a:endParaRPr>
                    </a:p>
                  </a:txBody>
                  <a:tcPr anchor="ctr">
                    <a:solidFill>
                      <a:srgbClr val="0070C0"/>
                    </a:solidFill>
                  </a:tcPr>
                </a:tc>
                <a:tc>
                  <a:txBody>
                    <a:bodyPr/>
                    <a:lstStyle/>
                    <a:p>
                      <a:pPr algn="ctr"/>
                      <a:r>
                        <a:rPr lang="en-US" sz="2800" b="1" dirty="0" smtClean="0">
                          <a:solidFill>
                            <a:schemeClr val="bg1"/>
                          </a:solidFill>
                          <a:effectLst>
                            <a:outerShdw blurRad="38100" dist="38100" dir="2700000" algn="tl">
                              <a:srgbClr val="000000">
                                <a:alpha val="43137"/>
                              </a:srgbClr>
                            </a:outerShdw>
                          </a:effectLst>
                        </a:rPr>
                        <a:t>Sprint</a:t>
                      </a:r>
                      <a:endParaRPr lang="en-US" sz="2800" b="1" dirty="0">
                        <a:solidFill>
                          <a:schemeClr val="bg1"/>
                        </a:solidFill>
                        <a:effectLst>
                          <a:outerShdw blurRad="38100" dist="38100" dir="2700000" algn="tl">
                            <a:srgbClr val="000000">
                              <a:alpha val="43137"/>
                            </a:srgbClr>
                          </a:outerShdw>
                        </a:effectLst>
                      </a:endParaRPr>
                    </a:p>
                  </a:txBody>
                  <a:tcPr anchor="ctr">
                    <a:solidFill>
                      <a:srgbClr val="0070C0"/>
                    </a:solidFill>
                  </a:tcPr>
                </a:tc>
                <a:tc>
                  <a:txBody>
                    <a:bodyPr/>
                    <a:lstStyle/>
                    <a:p>
                      <a:pPr algn="ctr"/>
                      <a:r>
                        <a:rPr lang="en-US" sz="2800" b="1" dirty="0" smtClean="0">
                          <a:solidFill>
                            <a:schemeClr val="bg1"/>
                          </a:solidFill>
                          <a:effectLst>
                            <a:outerShdw blurRad="38100" dist="38100" dir="2700000" algn="tl">
                              <a:srgbClr val="000000">
                                <a:alpha val="43137"/>
                              </a:srgbClr>
                            </a:outerShdw>
                          </a:effectLst>
                        </a:rPr>
                        <a:t>AT&amp;T</a:t>
                      </a:r>
                      <a:endParaRPr lang="en-US" sz="2800" b="1" dirty="0">
                        <a:solidFill>
                          <a:schemeClr val="bg1"/>
                        </a:solidFill>
                        <a:effectLst>
                          <a:outerShdw blurRad="38100" dist="38100" dir="2700000" algn="tl">
                            <a:srgbClr val="000000">
                              <a:alpha val="43137"/>
                            </a:srgbClr>
                          </a:outerShdw>
                        </a:effectLst>
                      </a:endParaRPr>
                    </a:p>
                  </a:txBody>
                  <a:tcPr anchor="ctr">
                    <a:solidFill>
                      <a:srgbClr val="0070C0"/>
                    </a:solidFill>
                  </a:tcPr>
                </a:tc>
                <a:tc>
                  <a:txBody>
                    <a:bodyPr/>
                    <a:lstStyle/>
                    <a:p>
                      <a:pPr algn="ctr"/>
                      <a:r>
                        <a:rPr lang="en-US" sz="2800" b="1" dirty="0" smtClean="0">
                          <a:solidFill>
                            <a:schemeClr val="bg1"/>
                          </a:solidFill>
                          <a:effectLst>
                            <a:outerShdw blurRad="38100" dist="38100" dir="2700000" algn="tl">
                              <a:srgbClr val="000000">
                                <a:alpha val="43137"/>
                              </a:srgbClr>
                            </a:outerShdw>
                          </a:effectLst>
                        </a:rPr>
                        <a:t>Verizon</a:t>
                      </a:r>
                      <a:endParaRPr lang="en-US" sz="2800" b="1" dirty="0">
                        <a:solidFill>
                          <a:schemeClr val="bg1"/>
                        </a:solidFill>
                        <a:effectLst>
                          <a:outerShdw blurRad="38100" dist="38100" dir="2700000" algn="tl">
                            <a:srgbClr val="000000">
                              <a:alpha val="43137"/>
                            </a:srgbClr>
                          </a:outerShdw>
                        </a:effectLst>
                      </a:endParaRPr>
                    </a:p>
                  </a:txBody>
                  <a:tcPr anchor="ctr">
                    <a:solidFill>
                      <a:srgbClr val="0070C0"/>
                    </a:solidFill>
                  </a:tcPr>
                </a:tc>
              </a:tr>
              <a:tr h="3732118">
                <a:tc>
                  <a:txBody>
                    <a:bodyPr/>
                    <a:lstStyle/>
                    <a:p>
                      <a:pPr algn="ctr"/>
                      <a:endParaRPr lang="en-US" sz="800" b="0" dirty="0" smtClean="0">
                        <a:effectLst/>
                      </a:endParaRPr>
                    </a:p>
                    <a:p>
                      <a:pPr algn="ctr"/>
                      <a:r>
                        <a:rPr lang="en-US" sz="2000" b="1" dirty="0" smtClean="0">
                          <a:effectLst>
                            <a:outerShdw blurRad="38100" dist="38100" dir="2700000" algn="tl">
                              <a:srgbClr val="000000">
                                <a:alpha val="43137"/>
                              </a:srgbClr>
                            </a:outerShdw>
                          </a:effectLst>
                        </a:rPr>
                        <a:t>Simple</a:t>
                      </a:r>
                      <a:r>
                        <a:rPr lang="en-US" sz="2000" b="1" baseline="0" dirty="0" smtClean="0">
                          <a:effectLst>
                            <a:outerShdw blurRad="38100" dist="38100" dir="2700000" algn="tl">
                              <a:srgbClr val="000000">
                                <a:alpha val="43137"/>
                              </a:srgbClr>
                            </a:outerShdw>
                          </a:effectLst>
                        </a:rPr>
                        <a:t> Mobile</a:t>
                      </a:r>
                    </a:p>
                    <a:p>
                      <a:pPr algn="ctr"/>
                      <a:r>
                        <a:rPr lang="en-US" sz="2000" b="1" baseline="0" dirty="0" smtClean="0">
                          <a:effectLst>
                            <a:outerShdw blurRad="38100" dist="38100" dir="2700000" algn="tl">
                              <a:srgbClr val="000000">
                                <a:alpha val="43137"/>
                              </a:srgbClr>
                            </a:outerShdw>
                          </a:effectLst>
                        </a:rPr>
                        <a:t>NET10</a:t>
                      </a:r>
                    </a:p>
                    <a:p>
                      <a:pPr algn="ctr"/>
                      <a:r>
                        <a:rPr lang="en-US" sz="2000" b="1" baseline="0" dirty="0" smtClean="0">
                          <a:effectLst>
                            <a:outerShdw blurRad="38100" dist="38100" dir="2700000" algn="tl">
                              <a:srgbClr val="000000">
                                <a:alpha val="43137"/>
                              </a:srgbClr>
                            </a:outerShdw>
                          </a:effectLst>
                        </a:rPr>
                        <a:t>TracFone</a:t>
                      </a:r>
                    </a:p>
                    <a:p>
                      <a:pPr algn="ctr"/>
                      <a:endParaRPr lang="en-US" sz="1600" baseline="0" dirty="0" smtClean="0"/>
                    </a:p>
                    <a:p>
                      <a:pPr algn="ctr"/>
                      <a:r>
                        <a:rPr lang="en-US" sz="1600" baseline="0" dirty="0" smtClean="0"/>
                        <a:t>Telcel</a:t>
                      </a:r>
                    </a:p>
                    <a:p>
                      <a:pPr algn="ctr"/>
                      <a:r>
                        <a:rPr lang="en-US" sz="1600" baseline="0" dirty="0" smtClean="0"/>
                        <a:t>GoSmart Mobile</a:t>
                      </a:r>
                    </a:p>
                    <a:p>
                      <a:pPr algn="ctr"/>
                      <a:r>
                        <a:rPr lang="en-US" sz="1600" baseline="0" dirty="0" smtClean="0"/>
                        <a:t>SafeLink Wireless</a:t>
                      </a:r>
                      <a:endParaRPr lang="en-US" sz="16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effectLst>
                            <a:outerShdw blurRad="38100" dist="38100" dir="2700000" algn="tl">
                              <a:srgbClr val="000000">
                                <a:alpha val="43137"/>
                              </a:srgbClr>
                            </a:outerShdw>
                          </a:effectLst>
                        </a:rPr>
                        <a:t>NET10</a:t>
                      </a:r>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effectLst>
                            <a:outerShdw blurRad="38100" dist="38100" dir="2700000" algn="tl">
                              <a:srgbClr val="000000">
                                <a:alpha val="43137"/>
                              </a:srgbClr>
                            </a:outerShdw>
                          </a:effectLst>
                        </a:rPr>
                        <a:t>NET10</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effectLst>
                            <a:outerShdw blurRad="38100" dist="38100" dir="2700000" algn="tl">
                              <a:srgbClr val="000000">
                                <a:alpha val="43137"/>
                              </a:srgbClr>
                            </a:outerShdw>
                          </a:effectLst>
                        </a:rPr>
                        <a:t>TracFone</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0" dirty="0" smtClean="0">
                        <a:effectLst>
                          <a:outerShdw blurRad="38100" dist="38100" dir="2700000" algn="tl">
                            <a:srgbClr val="000000">
                              <a:alpha val="43137"/>
                            </a:srgbClr>
                          </a:outerShdw>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SafeLink Wireless</a:t>
                      </a:r>
                      <a:endParaRPr lang="en-US" sz="1600" dirty="0" smtClean="0"/>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baseline="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effectLst>
                            <a:outerShdw blurRad="38100" dist="38100" dir="2700000" algn="tl">
                              <a:srgbClr val="000000">
                                <a:alpha val="43137"/>
                              </a:srgbClr>
                            </a:outerShdw>
                          </a:effectLst>
                        </a:rPr>
                        <a:t>NET10</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effectLst>
                            <a:outerShdw blurRad="38100" dist="38100" dir="2700000" algn="tl">
                              <a:srgbClr val="000000">
                                <a:alpha val="43137"/>
                              </a:srgbClr>
                            </a:outerShdw>
                          </a:effectLst>
                        </a:rPr>
                        <a:t>TracFone</a:t>
                      </a:r>
                    </a:p>
                    <a:p>
                      <a:pPr algn="ctr"/>
                      <a:r>
                        <a:rPr lang="en-US" sz="2000" b="1" dirty="0" smtClean="0">
                          <a:effectLst>
                            <a:outerShdw blurRad="38100" dist="38100" dir="2700000" algn="tl">
                              <a:srgbClr val="000000">
                                <a:alpha val="43137"/>
                              </a:srgbClr>
                            </a:outerShdw>
                          </a:effectLst>
                        </a:rPr>
                        <a:t>Total Wireless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Page Plus</a:t>
                      </a:r>
                      <a:endParaRPr lang="en-US" sz="2000" b="1" dirty="0" smtClean="0">
                        <a:effectLst>
                          <a:outerShdw blurRad="38100" dist="38100" dir="2700000" algn="tl">
                            <a:srgbClr val="000000">
                              <a:alpha val="43137"/>
                            </a:srgbClr>
                          </a:outerShdw>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SafeLink Wireless</a:t>
                      </a:r>
                      <a:endParaRPr lang="en-US" sz="1600" dirty="0" smtClean="0"/>
                    </a:p>
                    <a:p>
                      <a:endParaRPr lang="en-US" dirty="0"/>
                    </a:p>
                  </a:txBody>
                  <a:tcPr/>
                </a:tc>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005" t="2102" r="13723"/>
          <a:stretch/>
        </p:blipFill>
        <p:spPr>
          <a:xfrm>
            <a:off x="1197429" y="4581656"/>
            <a:ext cx="859971" cy="151434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869" t="2102" r="23025"/>
          <a:stretch/>
        </p:blipFill>
        <p:spPr>
          <a:xfrm>
            <a:off x="3115311" y="4572000"/>
            <a:ext cx="847089" cy="151434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1689" t="6630" r="33134" b="9482"/>
          <a:stretch/>
        </p:blipFill>
        <p:spPr>
          <a:xfrm>
            <a:off x="5050971" y="4572000"/>
            <a:ext cx="816429" cy="151434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614" y="4572000"/>
            <a:ext cx="720986" cy="1469702"/>
          </a:xfrm>
          <a:prstGeom prst="rect">
            <a:avLst/>
          </a:prstGeom>
        </p:spPr>
      </p:pic>
    </p:spTree>
    <p:extLst>
      <p:ext uri="{BB962C8B-B14F-4D97-AF65-F5344CB8AC3E}">
        <p14:creationId xmlns:p14="http://schemas.microsoft.com/office/powerpoint/2010/main" val="16172419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6" presetClass="emph" presetSubtype="0" fill="hold" nodeType="afterEffect">
                                  <p:stCondLst>
                                    <p:cond delay="500"/>
                                  </p:stCondLst>
                                  <p:childTnLst>
                                    <p:animEffect transition="out" filter="fade">
                                      <p:cBhvr>
                                        <p:cTn id="12" dur="1000" tmFilter="0, 0; .2, .5; .8, .5; 1, 0"/>
                                        <p:tgtEl>
                                          <p:spTgt spid="6"/>
                                        </p:tgtEl>
                                      </p:cBhvr>
                                    </p:animEffect>
                                    <p:animScale>
                                      <p:cBhvr>
                                        <p:cTn id="13" dur="500" autoRev="1" fill="hold"/>
                                        <p:tgtEl>
                                          <p:spTgt spid="6"/>
                                        </p:tgtEl>
                                      </p:cBhvr>
                                      <p:by x="105000" y="105000"/>
                                    </p:animScale>
                                  </p:childTnLst>
                                </p:cTn>
                              </p:par>
                            </p:childTnLst>
                          </p:cTn>
                        </p:par>
                        <p:par>
                          <p:cTn id="14" fill="hold">
                            <p:stCondLst>
                              <p:cond delay="2750"/>
                            </p:stCondLst>
                            <p:childTnLst>
                              <p:par>
                                <p:cTn id="15" presetID="26" presetClass="emph" presetSubtype="0" fill="hold" nodeType="afterEffect">
                                  <p:stCondLst>
                                    <p:cond delay="500"/>
                                  </p:stCondLst>
                                  <p:childTnLst>
                                    <p:animEffect transition="out" filter="fade">
                                      <p:cBhvr>
                                        <p:cTn id="16" dur="1000" tmFilter="0, 0; .2, .5; .8, .5; 1, 0"/>
                                        <p:tgtEl>
                                          <p:spTgt spid="7"/>
                                        </p:tgtEl>
                                      </p:cBhvr>
                                    </p:animEffect>
                                    <p:animScale>
                                      <p:cBhvr>
                                        <p:cTn id="17" dur="500" autoRev="1" fill="hold"/>
                                        <p:tgtEl>
                                          <p:spTgt spid="7"/>
                                        </p:tgtEl>
                                      </p:cBhvr>
                                      <p:by x="105000" y="105000"/>
                                    </p:animScale>
                                  </p:childTnLst>
                                </p:cTn>
                              </p:par>
                            </p:childTnLst>
                          </p:cTn>
                        </p:par>
                        <p:par>
                          <p:cTn id="18" fill="hold">
                            <p:stCondLst>
                              <p:cond delay="4250"/>
                            </p:stCondLst>
                            <p:childTnLst>
                              <p:par>
                                <p:cTn id="19" presetID="26" presetClass="emph" presetSubtype="0" fill="hold" nodeType="afterEffect">
                                  <p:stCondLst>
                                    <p:cond delay="500"/>
                                  </p:stCondLst>
                                  <p:childTnLst>
                                    <p:animEffect transition="out" filter="fade">
                                      <p:cBhvr>
                                        <p:cTn id="20" dur="1000" tmFilter="0, 0; .2, .5; .8, .5; 1, 0"/>
                                        <p:tgtEl>
                                          <p:spTgt spid="8"/>
                                        </p:tgtEl>
                                      </p:cBhvr>
                                    </p:animEffect>
                                    <p:animScale>
                                      <p:cBhvr>
                                        <p:cTn id="21" dur="500" autoRev="1" fill="hold"/>
                                        <p:tgtEl>
                                          <p:spTgt spid="8"/>
                                        </p:tgtEl>
                                      </p:cBhvr>
                                      <p:by x="105000" y="105000"/>
                                    </p:animScale>
                                  </p:childTnLst>
                                </p:cTn>
                              </p:par>
                            </p:childTnLst>
                          </p:cTn>
                        </p:par>
                        <p:par>
                          <p:cTn id="22" fill="hold">
                            <p:stCondLst>
                              <p:cond delay="5750"/>
                            </p:stCondLst>
                            <p:childTnLst>
                              <p:par>
                                <p:cTn id="23" presetID="26" presetClass="emph" presetSubtype="0" fill="hold" nodeType="afterEffect">
                                  <p:stCondLst>
                                    <p:cond delay="500"/>
                                  </p:stCondLst>
                                  <p:childTnLst>
                                    <p:animEffect transition="out" filter="fade">
                                      <p:cBhvr>
                                        <p:cTn id="24" dur="1000" tmFilter="0, 0; .2, .5; .8, .5; 1, 0"/>
                                        <p:tgtEl>
                                          <p:spTgt spid="9"/>
                                        </p:tgtEl>
                                      </p:cBhvr>
                                    </p:animEffect>
                                    <p:animScale>
                                      <p:cBhvr>
                                        <p:cTn id="25"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307" y="1981200"/>
            <a:ext cx="5893293"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a:spLocks noGrp="1"/>
          </p:cNvSpPr>
          <p:nvPr>
            <p:ph type="title"/>
          </p:nvPr>
        </p:nvSpPr>
        <p:spPr>
          <a:xfrm>
            <a:off x="1371600" y="685800"/>
            <a:ext cx="6400800" cy="1371600"/>
          </a:xfrm>
        </p:spPr>
        <p:txBody>
          <a:bodyPr>
            <a:noAutofit/>
          </a:bodyPr>
          <a:lstStyle/>
          <a:p>
            <a:r>
              <a:rPr lang="en-US" sz="7200" b="1" i="1" dirty="0" smtClean="0"/>
              <a:t>Brands in Focus</a:t>
            </a:r>
            <a:endParaRPr lang="en-US" sz="7200" b="1" i="1" dirty="0"/>
          </a:p>
        </p:txBody>
      </p:sp>
    </p:spTree>
    <p:extLst>
      <p:ext uri="{BB962C8B-B14F-4D97-AF65-F5344CB8AC3E}">
        <p14:creationId xmlns:p14="http://schemas.microsoft.com/office/powerpoint/2010/main" val="11601930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5163</TotalTime>
  <Words>4309</Words>
  <Application>Microsoft Office PowerPoint</Application>
  <PresentationFormat>On-screen Show (4:3)</PresentationFormat>
  <Paragraphs>999</Paragraphs>
  <Slides>65</Slides>
  <Notes>1</Notes>
  <HiddenSlides>0</HiddenSlides>
  <MMClips>1</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 TRACFONE &amp; MARKETSOURCE  presents   Mobile Concierge  for Kroger</vt:lpstr>
      <vt:lpstr>History of TracFone Wireless Inc.</vt:lpstr>
      <vt:lpstr>PowerPoint Presentation</vt:lpstr>
      <vt:lpstr>PowerPoint Presentation</vt:lpstr>
      <vt:lpstr>What do the Brands have in common?</vt:lpstr>
      <vt:lpstr> Why TracFone Wireless, Inc. </vt:lpstr>
      <vt:lpstr>What are the 2 main technologies for phones? </vt:lpstr>
      <vt:lpstr>PowerPoint Presentation</vt:lpstr>
      <vt:lpstr>Brands in Focus</vt:lpstr>
      <vt:lpstr>PowerPoint Presentation</vt:lpstr>
      <vt:lpstr>Mobile Concierge’s Role</vt:lpstr>
      <vt:lpstr>PowerPoint Presentation</vt:lpstr>
      <vt:lpstr>PowerPoint Presentation</vt:lpstr>
      <vt:lpstr>PowerPoint Presentation</vt:lpstr>
      <vt:lpstr>Plans &amp; Phones Overview</vt:lpstr>
      <vt:lpstr>PowerPoint Presentation</vt:lpstr>
      <vt:lpstr>PowerPoint Presentation</vt:lpstr>
      <vt:lpstr>PowerPoint Presentation</vt:lpstr>
      <vt:lpstr>International Calling…How it Works</vt:lpstr>
      <vt:lpstr>PowerPoint Presentation</vt:lpstr>
      <vt:lpstr>PowerPoint Presentation</vt:lpstr>
      <vt:lpstr>PowerPoint Presentation</vt:lpstr>
      <vt:lpstr>PowerPoint Presentation</vt:lpstr>
      <vt:lpstr>PowerPoint Presentation</vt:lpstr>
      <vt:lpstr>Phones Overview</vt:lpstr>
      <vt:lpstr>Phones Overview</vt:lpstr>
      <vt:lpstr>PowerPoint Presentation</vt:lpstr>
      <vt:lpstr>PowerPoint Presentation</vt:lpstr>
      <vt:lpstr>PowerPoint Presentation</vt:lpstr>
      <vt:lpstr>PowerPoint Presentation</vt:lpstr>
      <vt:lpstr>International Calling…How it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Plans Overview</vt:lpstr>
      <vt:lpstr>Data Plans</vt:lpstr>
      <vt:lpstr> 30-Day Unlimited Individual Plans</vt:lpstr>
      <vt:lpstr>Pay-As-You-Go Cards</vt:lpstr>
      <vt:lpstr>Pay-As-You-Go Cards</vt:lpstr>
      <vt:lpstr>PowerPoint Presentation</vt:lpstr>
      <vt:lpstr>International Calling…How it Works</vt:lpstr>
      <vt:lpstr>PowerPoint Presentation</vt:lpstr>
      <vt:lpstr>PowerPoint Presentation</vt:lpstr>
      <vt:lpstr>PowerPoint Presentation</vt:lpstr>
      <vt:lpstr>PowerPoint Presentation</vt:lpstr>
      <vt:lpstr>PowerPoint Presentation</vt:lpstr>
      <vt:lpstr>PowerPoint Presentation</vt:lpstr>
      <vt:lpstr>Plans Overview</vt:lpstr>
      <vt:lpstr>Phones Overview</vt:lpstr>
      <vt:lpstr> 30-Day Unlimited Individual Plans</vt:lpstr>
      <vt:lpstr>PowerPoint Presentation</vt:lpstr>
      <vt:lpstr>PowerPoint Presentation</vt:lpstr>
      <vt:lpstr>PowerPoint Presentation</vt:lpstr>
      <vt:lpstr>The BYOP Process</vt:lpstr>
      <vt:lpstr>PowerPoint Presentation</vt:lpstr>
      <vt:lpstr>Video: Bring Your Own Phone (BYOP)</vt:lpstr>
      <vt:lpstr>PowerPoint Presentation</vt:lpstr>
      <vt:lpstr>PowerPoint Presentation</vt:lpstr>
      <vt:lpstr>PowerPoint Presentation</vt:lpstr>
      <vt:lpstr>PowerPoint Presentation</vt:lpstr>
      <vt:lpstr>Any Questions?</vt:lpstr>
    </vt:vector>
  </TitlesOfParts>
  <Company>Tracfone Wireless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TRACFONE wireless inc. &amp; MARKETSOURCE  presents  Mobile Concierge for Kroger</dc:title>
  <dc:creator>Emily Correa;Judith Kisilevich</dc:creator>
  <cp:lastModifiedBy>Emily Correa</cp:lastModifiedBy>
  <cp:revision>193</cp:revision>
  <cp:lastPrinted>2017-03-23T15:38:43Z</cp:lastPrinted>
  <dcterms:created xsi:type="dcterms:W3CDTF">2017-03-20T20:01:40Z</dcterms:created>
  <dcterms:modified xsi:type="dcterms:W3CDTF">2017-03-27T20:14:13Z</dcterms:modified>
</cp:coreProperties>
</file>